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2"/>
  </p:notesMasterIdLst>
  <p:handoutMasterIdLst>
    <p:handoutMasterId r:id="rId43"/>
  </p:handoutMasterIdLst>
  <p:sldIdLst>
    <p:sldId id="256" r:id="rId2"/>
    <p:sldId id="258" r:id="rId3"/>
    <p:sldId id="259" r:id="rId4"/>
    <p:sldId id="269" r:id="rId5"/>
    <p:sldId id="320" r:id="rId6"/>
    <p:sldId id="285" r:id="rId7"/>
    <p:sldId id="286" r:id="rId8"/>
    <p:sldId id="287" r:id="rId9"/>
    <p:sldId id="321" r:id="rId10"/>
    <p:sldId id="288" r:id="rId11"/>
    <p:sldId id="315" r:id="rId12"/>
    <p:sldId id="322" r:id="rId13"/>
    <p:sldId id="316" r:id="rId14"/>
    <p:sldId id="326" r:id="rId15"/>
    <p:sldId id="327" r:id="rId16"/>
    <p:sldId id="317" r:id="rId17"/>
    <p:sldId id="318" r:id="rId18"/>
    <p:sldId id="319" r:id="rId19"/>
    <p:sldId id="323" r:id="rId20"/>
    <p:sldId id="289" r:id="rId21"/>
    <p:sldId id="290" r:id="rId22"/>
    <p:sldId id="292" r:id="rId23"/>
    <p:sldId id="293" r:id="rId24"/>
    <p:sldId id="294" r:id="rId25"/>
    <p:sldId id="295" r:id="rId26"/>
    <p:sldId id="296" r:id="rId27"/>
    <p:sldId id="297" r:id="rId28"/>
    <p:sldId id="298" r:id="rId29"/>
    <p:sldId id="299" r:id="rId30"/>
    <p:sldId id="300" r:id="rId31"/>
    <p:sldId id="301" r:id="rId32"/>
    <p:sldId id="302" r:id="rId33"/>
    <p:sldId id="303" r:id="rId34"/>
    <p:sldId id="304" r:id="rId35"/>
    <p:sldId id="305" r:id="rId36"/>
    <p:sldId id="306" r:id="rId37"/>
    <p:sldId id="307" r:id="rId38"/>
    <p:sldId id="308" r:id="rId39"/>
    <p:sldId id="309" r:id="rId40"/>
    <p:sldId id="310" r:id="rId41"/>
  </p:sldIdLst>
  <p:sldSz cx="12192000" cy="6858000"/>
  <p:notesSz cx="6858000" cy="9144000"/>
  <p:custShowLst>
    <p:custShow name="재구성한 쇼 1" id="0">
      <p:sldLst>
        <p:sld r:id="rId2"/>
      </p:sldLst>
    </p:custShow>
  </p:custShow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1A295"/>
    <a:srgbClr val="C8BDB4"/>
    <a:srgbClr val="9299A2"/>
    <a:srgbClr val="AA7E47"/>
    <a:srgbClr val="0E6F50"/>
    <a:srgbClr val="7F766A"/>
    <a:srgbClr val="DDAC73"/>
    <a:srgbClr val="CFA979"/>
    <a:srgbClr val="5D7F60"/>
    <a:srgbClr val="AFC6A3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72167" autoAdjust="0"/>
  </p:normalViewPr>
  <p:slideViewPr>
    <p:cSldViewPr snapToGrid="0" showGuides="1">
      <p:cViewPr varScale="1">
        <p:scale>
          <a:sx n="63" d="100"/>
          <a:sy n="63" d="100"/>
        </p:scale>
        <p:origin x="1454" y="58"/>
      </p:cViewPr>
      <p:guideLst>
        <p:guide orient="horz" pos="2160"/>
        <p:guide pos="3840"/>
      </p:guideLst>
    </p:cSldViewPr>
  </p:slideViewPr>
  <p:notesTextViewPr>
    <p:cViewPr>
      <p:scale>
        <a:sx n="75" d="100"/>
        <a:sy n="75" d="100"/>
      </p:scale>
      <p:origin x="0" y="0"/>
    </p:cViewPr>
  </p:notesTextViewPr>
  <p:notesViewPr>
    <p:cSldViewPr snapToGrid="0" showGuides="1">
      <p:cViewPr varScale="1">
        <p:scale>
          <a:sx n="66" d="100"/>
          <a:sy n="66" d="100"/>
        </p:scale>
        <p:origin x="3134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7789F6E0-BDB8-4DA5-BC9A-4333E53852E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1D56004-992D-44E8-97EB-8D9CDF7EF6B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F8523D-909C-47AB-9634-7FC58FD474BA}" type="datetimeFigureOut">
              <a:rPr lang="ko-KR" altLang="en-US" smtClean="0"/>
              <a:t>2022-04-06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7BF8494-FEC6-4BED-A6EA-643827F5A7E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1D06743-7C2B-4874-98A5-5AECE0BF5AC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C14242-139C-46E7-AAD1-FF83B24EF1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441860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86DEA9-3F93-4CDE-8E05-6171DE86F405}" type="datetimeFigureOut">
              <a:rPr lang="ko-KR" altLang="en-US" smtClean="0"/>
              <a:t>2022-04-06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97604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안녕하십니까 </a:t>
            </a:r>
            <a:r>
              <a:rPr lang="ko-KR" altLang="en-US" dirty="0" err="1" smtClean="0"/>
              <a:t>네이버클라우드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VPC</a:t>
            </a:r>
            <a:r>
              <a:rPr lang="ko-KR" altLang="en-US" baseline="0" dirty="0" smtClean="0"/>
              <a:t>플랫폼 기반의</a:t>
            </a:r>
            <a:r>
              <a:rPr lang="ko-KR" altLang="en-US" dirty="0" smtClean="0"/>
              <a:t> 네트워킹 서비스에 대해 </a:t>
            </a:r>
            <a:r>
              <a:rPr lang="ko-KR" altLang="en-US" dirty="0" err="1" smtClean="0"/>
              <a:t>발표하게된</a:t>
            </a:r>
            <a:r>
              <a:rPr lang="ko-KR" altLang="en-US" dirty="0" smtClean="0"/>
              <a:t> 굿어스데이터의 </a:t>
            </a:r>
            <a:r>
              <a:rPr lang="ko-KR" altLang="en-US" dirty="0" err="1" smtClean="0"/>
              <a:t>클라우드</a:t>
            </a:r>
            <a:r>
              <a:rPr lang="ko-KR" altLang="en-US" dirty="0" smtClean="0"/>
              <a:t> 사업부 신입사원 </a:t>
            </a:r>
            <a:r>
              <a:rPr lang="ko-KR" altLang="en-US" dirty="0" err="1" smtClean="0"/>
              <a:t>이호창입니다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3EFD1A5E-6AB1-4029-8980-76B00C7A3D0F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79443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3EFD1A5E-6AB1-4029-8980-76B00C7A3D0F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27916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3EFD1A5E-6AB1-4029-8980-76B00C7A3D0F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84958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3EFD1A5E-6AB1-4029-8980-76B00C7A3D0F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80678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b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3EFD1A5E-6AB1-4029-8980-76B00C7A3D0F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73784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b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3EFD1A5E-6AB1-4029-8980-76B00C7A3D0F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83169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3EFD1A5E-6AB1-4029-8980-76B00C7A3D0F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59501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3EFD1A5E-6AB1-4029-8980-76B00C7A3D0F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053322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3EFD1A5E-6AB1-4029-8980-76B00C7A3D0F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13805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3EFD1A5E-6AB1-4029-8980-76B00C7A3D0F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977301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3EFD1A5E-6AB1-4029-8980-76B00C7A3D0F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13284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3EFD1A5E-6AB1-4029-8980-76B00C7A3D0F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38474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3EFD1A5E-6AB1-4029-8980-76B00C7A3D0F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314880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3EFD1A5E-6AB1-4029-8980-76B00C7A3D0F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058798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3EFD1A5E-6AB1-4029-8980-76B00C7A3D0F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225403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600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3EFD1A5E-6AB1-4029-8980-76B00C7A3D0F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969664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3EFD1A5E-6AB1-4029-8980-76B00C7A3D0F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866655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3EFD1A5E-6AB1-4029-8980-76B00C7A3D0F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326198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3EFD1A5E-6AB1-4029-8980-76B00C7A3D0F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974457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3EFD1A5E-6AB1-4029-8980-76B00C7A3D0F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024158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3EFD1A5E-6AB1-4029-8980-76B00C7A3D0F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034923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3EFD1A5E-6AB1-4029-8980-76B00C7A3D0F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91349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3EFD1A5E-6AB1-4029-8980-76B00C7A3D0F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032685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3EFD1A5E-6AB1-4029-8980-76B00C7A3D0F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519237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3EFD1A5E-6AB1-4029-8980-76B00C7A3D0F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879431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3EFD1A5E-6AB1-4029-8980-76B00C7A3D0F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722908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3EFD1A5E-6AB1-4029-8980-76B00C7A3D0F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659958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0"/>
            <a:endParaRPr lang="en-US" altLang="ko-KR" sz="1200" b="1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3EFD1A5E-6AB1-4029-8980-76B00C7A3D0F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597837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3EFD1A5E-6AB1-4029-8980-76B00C7A3D0F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161832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3EFD1A5E-6AB1-4029-8980-76B00C7A3D0F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541585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3EFD1A5E-6AB1-4029-8980-76B00C7A3D0F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527494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3EFD1A5E-6AB1-4029-8980-76B00C7A3D0F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467821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3EFD1A5E-6AB1-4029-8980-76B00C7A3D0F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57022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네이버 </a:t>
            </a:r>
            <a:r>
              <a:rPr lang="ko-KR" altLang="en-US" dirty="0" err="1" smtClean="0"/>
              <a:t>클라우드</a:t>
            </a:r>
            <a:r>
              <a:rPr lang="ko-KR" altLang="en-US" dirty="0" smtClean="0"/>
              <a:t> 플랫폼의 상품은 그림과 같이</a:t>
            </a:r>
            <a:r>
              <a:rPr lang="ko-KR" altLang="en-US" baseline="0" dirty="0" smtClean="0"/>
              <a:t> 있습니다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저는 인프라 </a:t>
            </a:r>
            <a:r>
              <a:rPr lang="ko-KR" altLang="en-US" baseline="0" dirty="0" err="1" smtClean="0"/>
              <a:t>상품군인</a:t>
            </a:r>
            <a:r>
              <a:rPr lang="ko-KR" altLang="en-US" baseline="0" dirty="0" smtClean="0"/>
              <a:t> 네트워킹 서비스에 대해 설명해 드리겠습니다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3EFD1A5E-6AB1-4029-8980-76B00C7A3D0F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98592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	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3EFD1A5E-6AB1-4029-8980-76B00C7A3D0F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38376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3EFD1A5E-6AB1-4029-8980-76B00C7A3D0F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21764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3EFD1A5E-6AB1-4029-8980-76B00C7A3D0F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54466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3EFD1A5E-6AB1-4029-8980-76B00C7A3D0F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47597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3EFD1A5E-6AB1-4029-8980-76B00C7A3D0F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0649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43829E-2859-4224-A0B5-085D70CEA6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C3265E6-25F8-4F49-AC0D-03866C1DC1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504D5AD-ED2A-46E9-A7B4-7615617950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C8CFA-8953-43DD-A9E8-8DF74864F225}" type="datetimeFigureOut">
              <a:rPr lang="ko-KR" altLang="en-US" smtClean="0"/>
              <a:t>2022-04-06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9150800-6328-4669-A8F4-F91F774605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B59BD0A-6D8A-4DF6-8213-48340DE81E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DDD49-34E4-410D-BF6E-D6CB7CAA74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41936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21ACA2-3FA8-4F40-9B3A-52667CFA74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D6A3F1F-83F6-43E0-BC07-01109124E95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30C47B4-185B-4BEE-93BE-52CCD4B9CC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1F4E0AC-1868-4939-B5C6-6FD0339C2B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C8CFA-8953-43DD-A9E8-8DF74864F225}" type="datetimeFigureOut">
              <a:rPr lang="ko-KR" altLang="en-US" smtClean="0"/>
              <a:t>2022-04-06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8AE7210-8A35-4F52-9933-E90804DBC7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7B970B6-C6B9-4188-8D0B-855198866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DDD49-34E4-410D-BF6E-D6CB7CAA74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43383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BDA1E6-89B3-434A-9B73-3AF648C07A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5514593-9ABA-4BD9-BA7F-386DEF5EB0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AD6B85F-BBE6-4742-80E3-AC037DC286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C8CFA-8953-43DD-A9E8-8DF74864F225}" type="datetimeFigureOut">
              <a:rPr lang="ko-KR" altLang="en-US" smtClean="0"/>
              <a:t>2022-04-06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571DE5B-3EB8-4337-AAA6-5463B5F0FB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98DBB32-DD1F-42F8-A08D-C8C29D6CF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DDD49-34E4-410D-BF6E-D6CB7CAA74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96391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B2B17CA-A983-44CD-A23B-012CE9AB9E1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9D316B2-C7B5-4633-AF65-607017EE7F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893CB2F-DE1D-439B-B682-BFEA5C33E8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C8CFA-8953-43DD-A9E8-8DF74864F225}" type="datetimeFigureOut">
              <a:rPr lang="ko-KR" altLang="en-US" smtClean="0"/>
              <a:t>2022-04-06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E243D51-FF52-443D-85EB-9A47681DF3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22EB0C8-4B27-4E8C-8AFA-B0435B720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DDD49-34E4-410D-BF6E-D6CB7CAA74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12934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8F9FA8-4321-49A6-9E03-124DABA92D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A836807-5B65-45E3-A4AB-10A2632714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829E124-08E3-457A-92EA-D70E23C446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C8CFA-8953-43DD-A9E8-8DF74864F225}" type="datetimeFigureOut">
              <a:rPr lang="ko-KR" altLang="en-US" smtClean="0"/>
              <a:t>2022-04-06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4DEFE0B-E1A9-4D31-B474-8CC91A61D7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081333-BA7D-4DE3-96EE-939D770CDD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DDD49-34E4-410D-BF6E-D6CB7CAA74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93397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7FF359-E20F-40AF-9531-D68582F9FB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DE323C0-5006-4605-BACF-7C1F123D4A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DCB5CD2-08D1-45B0-8B77-E5304556B5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C8CFA-8953-43DD-A9E8-8DF74864F225}" type="datetimeFigureOut">
              <a:rPr lang="ko-KR" altLang="en-US" smtClean="0"/>
              <a:t>2022-04-06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6F731C0-F3DA-460B-99F2-B52BC2143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CF0B547-F80D-40E8-90A0-9E6AA0AF1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DDD49-34E4-410D-BF6E-D6CB7CAA74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28451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5D55D9-EE33-4FCF-B7BC-17F26BF7B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A06BCD5-2A81-4F15-A688-358E477746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5CBBD11-5735-4C10-9EC1-36BF76E4B5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57EA9ED-E971-4C52-A55B-D2433CA7F4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C8CFA-8953-43DD-A9E8-8DF74864F225}" type="datetimeFigureOut">
              <a:rPr lang="ko-KR" altLang="en-US" smtClean="0"/>
              <a:t>2022-04-06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BCD60DF-B191-4C86-A7B2-C74DE0EE3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8C42C79-D36E-40EE-AD8F-FD09C3529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DDD49-34E4-410D-BF6E-D6CB7CAA74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17476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5F223B-39AF-4324-B90A-6497F9A8B2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2C34377-EA20-4199-B53F-48EC67B3E6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E601BA6-4BF0-4225-8969-A37115065B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E273E2E-C398-4A55-B334-7ECEAFFA8F3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C51E51A-AD6F-457D-85A5-D8E1ECBE023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C09A09C-2075-429D-BC24-9EE6166757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C8CFA-8953-43DD-A9E8-8DF74864F225}" type="datetimeFigureOut">
              <a:rPr lang="ko-KR" altLang="en-US" smtClean="0"/>
              <a:t>2022-04-06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6956F6C-9591-420D-A65D-90F56523C3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4ACDB7D-B817-40BE-9C5C-37706157EF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DDD49-34E4-410D-BF6E-D6CB7CAA74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03778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8E2A3B-7FC0-4392-8101-CA53C71F8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0874C72-0354-4AB6-A686-535783838B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C8CFA-8953-43DD-A9E8-8DF74864F225}" type="datetimeFigureOut">
              <a:rPr lang="ko-KR" altLang="en-US" smtClean="0"/>
              <a:t>2022-04-06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8C29F0A-326D-41F6-BEE1-B69531D60F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04902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75CB2AB-AFF7-4578-AD4A-18A91400F9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C8CFA-8953-43DD-A9E8-8DF74864F225}" type="datetimeFigureOut">
              <a:rPr lang="ko-KR" altLang="en-US" smtClean="0"/>
              <a:t>2022-04-06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22425C1-A6AC-4A55-B25B-3A8AE0551D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EB4974F-C05D-4B17-A941-8E4700FF2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DDD49-34E4-410D-BF6E-D6CB7CAA74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4805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75CB2AB-AFF7-4578-AD4A-18A91400F92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2400" y="6356349"/>
            <a:ext cx="1070344" cy="365125"/>
          </a:xfrm>
        </p:spPr>
        <p:txBody>
          <a:bodyPr/>
          <a:lstStyle/>
          <a:p>
            <a:fld id="{677C8CFA-8953-43DD-A9E8-8DF74864F225}" type="datetimeFigureOut">
              <a:rPr lang="ko-KR" altLang="en-US" smtClean="0"/>
              <a:t>2022-04-06</a:t>
            </a:fld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EB4974F-C05D-4B17-A941-8E4700FF2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2400" y="6356348"/>
            <a:ext cx="1371600" cy="365125"/>
          </a:xfrm>
        </p:spPr>
        <p:txBody>
          <a:bodyPr/>
          <a:lstStyle/>
          <a:p>
            <a:fld id="{A6BDDD49-34E4-410D-BF6E-D6CB7CAA74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88469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B4F178-8292-4CDF-AE9B-0F5138796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E08661D-A8B3-4909-8176-3715655C8E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9BE18D8-34C2-4CC0-9DF2-7EC9F94438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AE41059-E0DE-4E46-810B-15123251EC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C8CFA-8953-43DD-A9E8-8DF74864F225}" type="datetimeFigureOut">
              <a:rPr lang="ko-KR" altLang="en-US" smtClean="0"/>
              <a:t>2022-04-06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837FCA6-99C8-4A1A-B62B-9ACE4D271F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45BB345-9ACA-4735-83E4-4D55533D9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DDD49-34E4-410D-BF6E-D6CB7CAA74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12989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41B5B45-605C-4D00-B081-5CD6D27F1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D08C99B-8465-4214-9ACC-5C8667A58E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444B7FA-3FEC-4B88-9EFA-B894EC7352C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7C8CFA-8953-43DD-A9E8-8DF74864F225}" type="datetimeFigureOut">
              <a:rPr lang="ko-KR" altLang="en-US" smtClean="0"/>
              <a:t>2022-04-06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5FE0B8C-A606-4BB0-8A43-74827E9213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996E926-5E0D-46CB-97D3-3FA540CE40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BDDD49-34E4-410D-BF6E-D6CB7CAA74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6816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9BA7FD6B-1C31-4AC9-A327-7B21163EA4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933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B0AA764-2074-4596-A5C5-6D893A4D2056}"/>
              </a:ext>
            </a:extLst>
          </p:cNvPr>
          <p:cNvSpPr txBox="1"/>
          <p:nvPr/>
        </p:nvSpPr>
        <p:spPr>
          <a:xfrm>
            <a:off x="1111302" y="1240508"/>
            <a:ext cx="996939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b="1" dirty="0" smtClean="0">
                <a:solidFill>
                  <a:schemeClr val="bg1"/>
                </a:solidFill>
              </a:rPr>
              <a:t>NAVER CLOUD PLATFORM </a:t>
            </a:r>
            <a:endParaRPr lang="ko-KR" altLang="en-US" sz="6000" b="1" dirty="0">
              <a:solidFill>
                <a:schemeClr val="bg1"/>
              </a:solidFill>
            </a:endParaRPr>
          </a:p>
        </p:txBody>
      </p:sp>
      <p:sp>
        <p:nvSpPr>
          <p:cNvPr id="9" name="양쪽 대괄호 8">
            <a:extLst>
              <a:ext uri="{FF2B5EF4-FFF2-40B4-BE49-F238E27FC236}">
                <a16:creationId xmlns:a16="http://schemas.microsoft.com/office/drawing/2014/main" id="{E7265D34-E2A4-4665-ABC6-7C5387B23802}"/>
              </a:ext>
            </a:extLst>
          </p:cNvPr>
          <p:cNvSpPr/>
          <p:nvPr/>
        </p:nvSpPr>
        <p:spPr>
          <a:xfrm>
            <a:off x="776726" y="1052980"/>
            <a:ext cx="10296394" cy="1560171"/>
          </a:xfrm>
          <a:prstGeom prst="bracketPair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0AA764-2074-4596-A5C5-6D893A4D2056}"/>
              </a:ext>
            </a:extLst>
          </p:cNvPr>
          <p:cNvSpPr txBox="1"/>
          <p:nvPr/>
        </p:nvSpPr>
        <p:spPr>
          <a:xfrm>
            <a:off x="3683715" y="2679596"/>
            <a:ext cx="81577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</a:rPr>
              <a:t>Networking Service (VPC</a:t>
            </a:r>
            <a:r>
              <a:rPr lang="ko-KR" altLang="en-US" sz="3600" dirty="0" smtClean="0">
                <a:solidFill>
                  <a:schemeClr val="bg1"/>
                </a:solidFill>
              </a:rPr>
              <a:t>플랫폼 기반</a:t>
            </a:r>
            <a:r>
              <a:rPr lang="en-US" altLang="ko-KR" sz="3600" dirty="0" smtClean="0">
                <a:solidFill>
                  <a:schemeClr val="bg1"/>
                </a:solidFill>
              </a:rPr>
              <a:t>)</a:t>
            </a:r>
            <a:endParaRPr lang="ko-KR" alt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67449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C1FAE98-0419-4281-A341-90C17191CECE}"/>
              </a:ext>
            </a:extLst>
          </p:cNvPr>
          <p:cNvCxnSpPr/>
          <p:nvPr/>
        </p:nvCxnSpPr>
        <p:spPr>
          <a:xfrm>
            <a:off x="1392870" y="1127052"/>
            <a:ext cx="10800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6DD3790-B0BC-48B9-B17B-2682BAB1F22E}"/>
              </a:ext>
            </a:extLst>
          </p:cNvPr>
          <p:cNvSpPr txBox="1"/>
          <p:nvPr/>
        </p:nvSpPr>
        <p:spPr>
          <a:xfrm>
            <a:off x="1392870" y="181320"/>
            <a:ext cx="65517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4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>
                <a:solidFill>
                  <a:schemeClr val="tx1"/>
                </a:solidFill>
              </a:rPr>
              <a:t>NAVER CLOUD PLATFORM 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F1E2849C-9D47-4365-94C1-CAEE8A3B4551}"/>
              </a:ext>
            </a:extLst>
          </p:cNvPr>
          <p:cNvSpPr/>
          <p:nvPr/>
        </p:nvSpPr>
        <p:spPr>
          <a:xfrm>
            <a:off x="10190784" y="220919"/>
            <a:ext cx="1798890" cy="6905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01077981-5227-410B-A2EF-83107FAA768C}"/>
              </a:ext>
            </a:extLst>
          </p:cNvPr>
          <p:cNvSpPr txBox="1"/>
          <p:nvPr/>
        </p:nvSpPr>
        <p:spPr>
          <a:xfrm>
            <a:off x="10191586" y="349458"/>
            <a:ext cx="1797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chemeClr val="bg1"/>
                </a:solidFill>
                <a:latin typeface="+mj-ea"/>
                <a:ea typeface="+mj-ea"/>
              </a:rPr>
              <a:t>VPC </a:t>
            </a:r>
            <a:r>
              <a:rPr lang="ko-KR" altLang="en-US" sz="2000" dirty="0" smtClean="0">
                <a:solidFill>
                  <a:schemeClr val="bg1"/>
                </a:solidFill>
                <a:latin typeface="+mj-ea"/>
                <a:ea typeface="+mj-ea"/>
              </a:rPr>
              <a:t>구성요소</a:t>
            </a:r>
            <a:endParaRPr lang="ko-KR" altLang="en-US" sz="2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79631" y="1907548"/>
            <a:ext cx="33901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600" b="1" dirty="0" smtClean="0">
                <a:solidFill>
                  <a:schemeClr val="accent1"/>
                </a:solidFill>
              </a:rPr>
              <a:t>Virtual Private Gateway </a:t>
            </a:r>
            <a:r>
              <a:rPr lang="ko-KR" altLang="en-US" sz="1600" b="1" dirty="0" smtClean="0">
                <a:solidFill>
                  <a:schemeClr val="accent1"/>
                </a:solidFill>
              </a:rPr>
              <a:t>란</a:t>
            </a:r>
            <a:r>
              <a:rPr lang="en-US" altLang="ko-KR" sz="1600" b="1" dirty="0" smtClean="0">
                <a:solidFill>
                  <a:schemeClr val="accent1"/>
                </a:solidFill>
              </a:rPr>
              <a:t>?</a:t>
            </a:r>
            <a:endParaRPr lang="ko-KR" altLang="en-US" sz="1600" b="1" dirty="0">
              <a:solidFill>
                <a:schemeClr val="accent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69168" y="2255916"/>
            <a:ext cx="83519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 smtClean="0"/>
              <a:t>VPC</a:t>
            </a:r>
            <a:r>
              <a:rPr lang="ko-KR" altLang="en-US" sz="1200" b="1" dirty="0" smtClean="0"/>
              <a:t>와 </a:t>
            </a:r>
            <a:r>
              <a:rPr lang="en-US" altLang="ko-KR" sz="1200" b="1" dirty="0" smtClean="0"/>
              <a:t>IPsec VPN </a:t>
            </a:r>
            <a:r>
              <a:rPr lang="ko-KR" altLang="en-US" sz="1200" b="1" dirty="0" smtClean="0"/>
              <a:t>또는 </a:t>
            </a:r>
            <a:r>
              <a:rPr lang="en-US" altLang="ko-KR" sz="1200" b="1" dirty="0" smtClean="0"/>
              <a:t>Cloud Connect</a:t>
            </a:r>
            <a:r>
              <a:rPr lang="ko-KR" altLang="en-US" sz="1200" b="1" dirty="0" smtClean="0"/>
              <a:t>를 연결하기 위한 접점</a:t>
            </a:r>
            <a:endParaRPr lang="en-US" altLang="ko-KR" sz="1200" b="1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 smtClean="0"/>
              <a:t>보안이 확보된 통신 경로를 통해 네이버 </a:t>
            </a:r>
            <a:r>
              <a:rPr lang="ko-KR" altLang="en-US" sz="1200" b="1" dirty="0" err="1" smtClean="0"/>
              <a:t>클라우드</a:t>
            </a:r>
            <a:r>
              <a:rPr lang="ko-KR" altLang="en-US" sz="1200" b="1" dirty="0" smtClean="0"/>
              <a:t> 플랫폼과 </a:t>
            </a:r>
            <a:r>
              <a:rPr lang="ko-KR" altLang="en-US" sz="1200" b="1" dirty="0" err="1" smtClean="0"/>
              <a:t>온프레미스</a:t>
            </a:r>
            <a:r>
              <a:rPr lang="ko-KR" altLang="en-US" sz="1200" b="1" dirty="0" smtClean="0"/>
              <a:t> 네트워크를 잇는 </a:t>
            </a:r>
            <a:r>
              <a:rPr lang="ko-KR" altLang="en-US" sz="1200" b="1" dirty="0" err="1" smtClean="0"/>
              <a:t>하이브리드</a:t>
            </a:r>
            <a:r>
              <a:rPr lang="ko-KR" altLang="en-US" sz="1200" b="1" dirty="0" smtClean="0"/>
              <a:t> </a:t>
            </a:r>
            <a:r>
              <a:rPr lang="ko-KR" altLang="en-US" sz="1200" b="1" dirty="0" err="1" smtClean="0"/>
              <a:t>클라우드를</a:t>
            </a:r>
            <a:r>
              <a:rPr lang="ko-KR" altLang="en-US" sz="1200" b="1" dirty="0" smtClean="0"/>
              <a:t> 구축</a:t>
            </a:r>
            <a:endParaRPr lang="en-US" altLang="ko-KR" sz="12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0877" y="2930122"/>
            <a:ext cx="6124804" cy="2437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360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C1FAE98-0419-4281-A341-90C17191CECE}"/>
              </a:ext>
            </a:extLst>
          </p:cNvPr>
          <p:cNvCxnSpPr/>
          <p:nvPr/>
        </p:nvCxnSpPr>
        <p:spPr>
          <a:xfrm>
            <a:off x="1392870" y="1127052"/>
            <a:ext cx="10800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6DD3790-B0BC-48B9-B17B-2682BAB1F22E}"/>
              </a:ext>
            </a:extLst>
          </p:cNvPr>
          <p:cNvSpPr txBox="1"/>
          <p:nvPr/>
        </p:nvSpPr>
        <p:spPr>
          <a:xfrm>
            <a:off x="1392870" y="181320"/>
            <a:ext cx="65517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4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>
                <a:solidFill>
                  <a:schemeClr val="tx1"/>
                </a:solidFill>
              </a:rPr>
              <a:t>NAVER CLOUD PLATFORM 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F1E2849C-9D47-4365-94C1-CAEE8A3B4551}"/>
              </a:ext>
            </a:extLst>
          </p:cNvPr>
          <p:cNvSpPr/>
          <p:nvPr/>
        </p:nvSpPr>
        <p:spPr>
          <a:xfrm>
            <a:off x="10190784" y="220919"/>
            <a:ext cx="1798890" cy="6905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01077981-5227-410B-A2EF-83107FAA768C}"/>
              </a:ext>
            </a:extLst>
          </p:cNvPr>
          <p:cNvSpPr txBox="1"/>
          <p:nvPr/>
        </p:nvSpPr>
        <p:spPr>
          <a:xfrm>
            <a:off x="10191586" y="349458"/>
            <a:ext cx="1797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chemeClr val="bg1"/>
                </a:solidFill>
                <a:latin typeface="+mj-ea"/>
                <a:ea typeface="+mj-ea"/>
              </a:rPr>
              <a:t>VPC </a:t>
            </a:r>
            <a:r>
              <a:rPr lang="ko-KR" altLang="en-US" sz="2000" dirty="0" smtClean="0">
                <a:solidFill>
                  <a:schemeClr val="bg1"/>
                </a:solidFill>
                <a:latin typeface="+mj-ea"/>
                <a:ea typeface="+mj-ea"/>
              </a:rPr>
              <a:t>구성요소</a:t>
            </a:r>
            <a:endParaRPr lang="ko-KR" altLang="en-US" sz="2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79631" y="1901452"/>
            <a:ext cx="33901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600" b="1" dirty="0" smtClean="0">
                <a:solidFill>
                  <a:schemeClr val="accent1"/>
                </a:solidFill>
              </a:rPr>
              <a:t>NAT Gateway </a:t>
            </a:r>
            <a:r>
              <a:rPr lang="ko-KR" altLang="en-US" sz="1600" b="1" dirty="0" smtClean="0">
                <a:solidFill>
                  <a:schemeClr val="accent1"/>
                </a:solidFill>
              </a:rPr>
              <a:t>이란</a:t>
            </a:r>
            <a:r>
              <a:rPr lang="en-US" altLang="ko-KR" sz="1600" b="1" dirty="0" smtClean="0">
                <a:solidFill>
                  <a:schemeClr val="accent1"/>
                </a:solidFill>
              </a:rPr>
              <a:t>?</a:t>
            </a:r>
            <a:endParaRPr lang="ko-KR" altLang="en-US" sz="1600" b="1" dirty="0">
              <a:solidFill>
                <a:schemeClr val="accent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69168" y="2249820"/>
            <a:ext cx="797045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 smtClean="0"/>
              <a:t>NAT Gateway</a:t>
            </a:r>
            <a:r>
              <a:rPr lang="ko-KR" altLang="en-US" sz="1200" b="1" dirty="0" smtClean="0"/>
              <a:t>를 통해 외부로 접속할 때 사용되는 대표 공인 </a:t>
            </a:r>
            <a:r>
              <a:rPr lang="en-US" altLang="ko-KR" sz="1200" b="1" dirty="0" smtClean="0"/>
              <a:t>IP</a:t>
            </a:r>
            <a:r>
              <a:rPr lang="ko-KR" altLang="en-US" sz="1200" b="1" dirty="0" smtClean="0"/>
              <a:t>는 해당 </a:t>
            </a:r>
            <a:r>
              <a:rPr lang="en-US" altLang="ko-KR" sz="1200" b="1" dirty="0" smtClean="0"/>
              <a:t>NAT Gateway</a:t>
            </a:r>
            <a:r>
              <a:rPr lang="ko-KR" altLang="en-US" sz="1200" b="1" dirty="0" smtClean="0"/>
              <a:t>만 독점적으로 사용하는 </a:t>
            </a:r>
            <a:r>
              <a:rPr lang="en-US" altLang="ko-KR" sz="1200" b="1" dirty="0" smtClean="0"/>
              <a:t>IP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 err="1" smtClean="0"/>
              <a:t>Autoscaling</a:t>
            </a:r>
            <a:r>
              <a:rPr lang="ko-KR" altLang="en-US" sz="1200" b="1" dirty="0" smtClean="0"/>
              <a:t>과 연계된 자동 설정 제공</a:t>
            </a:r>
            <a:endParaRPr lang="en-US" altLang="ko-KR" sz="1200" b="1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 smtClean="0"/>
              <a:t>보안상 다수의 공인 </a:t>
            </a:r>
            <a:r>
              <a:rPr lang="en-US" altLang="ko-KR" sz="1200" b="1" dirty="0" smtClean="0"/>
              <a:t>IP</a:t>
            </a:r>
            <a:r>
              <a:rPr lang="ko-KR" altLang="en-US" sz="1200" b="1" dirty="0" smtClean="0"/>
              <a:t>에</a:t>
            </a:r>
            <a:r>
              <a:rPr lang="en-US" altLang="ko-KR" sz="1200" b="1" dirty="0" smtClean="0"/>
              <a:t> </a:t>
            </a:r>
            <a:r>
              <a:rPr lang="ko-KR" altLang="en-US" sz="1200" b="1" dirty="0" smtClean="0"/>
              <a:t>대한  </a:t>
            </a:r>
            <a:r>
              <a:rPr lang="en-US" altLang="ko-KR" sz="1200" b="1" dirty="0" smtClean="0"/>
              <a:t>ACL</a:t>
            </a:r>
            <a:r>
              <a:rPr lang="ko-KR" altLang="en-US" sz="1200" b="1" dirty="0" smtClean="0"/>
              <a:t>을 오픈할 수 없는 경우 혹은 공인  </a:t>
            </a:r>
            <a:r>
              <a:rPr lang="en-US" altLang="ko-KR" sz="1200" b="1" dirty="0" smtClean="0"/>
              <a:t>IP </a:t>
            </a:r>
            <a:r>
              <a:rPr lang="ko-KR" altLang="en-US" sz="1200" b="1" dirty="0" smtClean="0"/>
              <a:t>생성 비용 절약 가능</a:t>
            </a:r>
            <a:endParaRPr lang="en-US" altLang="ko-KR" sz="1200" b="1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1132031" y="4106941"/>
            <a:ext cx="33901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600" b="1" dirty="0" smtClean="0">
                <a:solidFill>
                  <a:schemeClr val="accent1"/>
                </a:solidFill>
              </a:rPr>
              <a:t>Route Table </a:t>
            </a:r>
            <a:r>
              <a:rPr lang="ko-KR" altLang="en-US" sz="1600" b="1" dirty="0" smtClean="0">
                <a:solidFill>
                  <a:schemeClr val="accent1"/>
                </a:solidFill>
              </a:rPr>
              <a:t>이란</a:t>
            </a:r>
            <a:r>
              <a:rPr lang="en-US" altLang="ko-KR" sz="1600" b="1" dirty="0" smtClean="0">
                <a:solidFill>
                  <a:schemeClr val="accent1"/>
                </a:solidFill>
              </a:rPr>
              <a:t>?</a:t>
            </a:r>
            <a:endParaRPr lang="ko-KR" altLang="en-US" sz="1600" b="1" dirty="0">
              <a:solidFill>
                <a:schemeClr val="accent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97313" y="4468371"/>
            <a:ext cx="44310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 smtClean="0"/>
              <a:t>VPC </a:t>
            </a:r>
            <a:r>
              <a:rPr lang="ko-KR" altLang="en-US" sz="1200" b="1" dirty="0" smtClean="0"/>
              <a:t>내에서 동작하는 고유의 라우팅 기능 제공</a:t>
            </a:r>
            <a:endParaRPr lang="en-US" altLang="ko-KR" sz="1200" b="1" dirty="0" smtClean="0"/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 smtClean="0"/>
              <a:t>외부 연계 네트워크 및 내부 사설 통신 간 흐름을 제어</a:t>
            </a:r>
            <a:endParaRPr lang="en-US" altLang="ko-KR" sz="1200" b="1" dirty="0" smtClean="0"/>
          </a:p>
        </p:txBody>
      </p:sp>
    </p:spTree>
    <p:extLst>
      <p:ext uri="{BB962C8B-B14F-4D97-AF65-F5344CB8AC3E}">
        <p14:creationId xmlns:p14="http://schemas.microsoft.com/office/powerpoint/2010/main" val="243066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C1FAE98-0419-4281-A341-90C17191CECE}"/>
              </a:ext>
            </a:extLst>
          </p:cNvPr>
          <p:cNvCxnSpPr/>
          <p:nvPr/>
        </p:nvCxnSpPr>
        <p:spPr>
          <a:xfrm>
            <a:off x="1392870" y="1127052"/>
            <a:ext cx="10800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6DD3790-B0BC-48B9-B17B-2682BAB1F22E}"/>
              </a:ext>
            </a:extLst>
          </p:cNvPr>
          <p:cNvSpPr txBox="1"/>
          <p:nvPr/>
        </p:nvSpPr>
        <p:spPr>
          <a:xfrm>
            <a:off x="1392870" y="181320"/>
            <a:ext cx="65517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4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>
                <a:solidFill>
                  <a:schemeClr val="tx1"/>
                </a:solidFill>
              </a:rPr>
              <a:t>NAVER CLOUD PLATFORM 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F1E2849C-9D47-4365-94C1-CAEE8A3B4551}"/>
              </a:ext>
            </a:extLst>
          </p:cNvPr>
          <p:cNvSpPr/>
          <p:nvPr/>
        </p:nvSpPr>
        <p:spPr>
          <a:xfrm>
            <a:off x="10190784" y="220919"/>
            <a:ext cx="1798890" cy="6905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01077981-5227-410B-A2EF-83107FAA768C}"/>
              </a:ext>
            </a:extLst>
          </p:cNvPr>
          <p:cNvSpPr txBox="1"/>
          <p:nvPr/>
        </p:nvSpPr>
        <p:spPr>
          <a:xfrm>
            <a:off x="10191586" y="349458"/>
            <a:ext cx="1797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chemeClr val="bg1"/>
                </a:solidFill>
                <a:latin typeface="+mj-ea"/>
                <a:ea typeface="+mj-ea"/>
              </a:rPr>
              <a:t>VPC </a:t>
            </a:r>
            <a:r>
              <a:rPr lang="ko-KR" altLang="en-US" sz="2000" dirty="0" smtClean="0">
                <a:solidFill>
                  <a:schemeClr val="bg1"/>
                </a:solidFill>
                <a:latin typeface="+mj-ea"/>
                <a:ea typeface="+mj-ea"/>
              </a:rPr>
              <a:t>구성요소</a:t>
            </a:r>
            <a:endParaRPr lang="ko-KR" altLang="en-US" sz="2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1132031" y="1827037"/>
            <a:ext cx="33901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600" b="1" dirty="0" smtClean="0">
                <a:solidFill>
                  <a:schemeClr val="accent1"/>
                </a:solidFill>
              </a:rPr>
              <a:t>VPC Peering </a:t>
            </a:r>
            <a:r>
              <a:rPr lang="ko-KR" altLang="en-US" sz="1600" b="1" dirty="0" smtClean="0">
                <a:solidFill>
                  <a:schemeClr val="accent1"/>
                </a:solidFill>
              </a:rPr>
              <a:t>이란 </a:t>
            </a:r>
            <a:r>
              <a:rPr lang="en-US" altLang="ko-KR" sz="1600" b="1" dirty="0" smtClean="0">
                <a:solidFill>
                  <a:schemeClr val="accent1"/>
                </a:solidFill>
              </a:rPr>
              <a:t>?</a:t>
            </a:r>
            <a:endParaRPr lang="ko-KR" altLang="en-US" sz="1600" b="1" dirty="0">
              <a:solidFill>
                <a:schemeClr val="accent1"/>
              </a:solidFill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1097313" y="2203707"/>
            <a:ext cx="487345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 smtClean="0"/>
              <a:t>VPC</a:t>
            </a:r>
            <a:r>
              <a:rPr lang="ko-KR" altLang="en-US" sz="1200" b="1" dirty="0" smtClean="0"/>
              <a:t>간 연결을 위한 네트워크 구성</a:t>
            </a:r>
            <a:endParaRPr lang="en-US" altLang="ko-KR" sz="1200" b="1" dirty="0" smtClean="0"/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 smtClean="0"/>
              <a:t>내 </a:t>
            </a:r>
            <a:r>
              <a:rPr lang="en-US" altLang="ko-KR" sz="1200" b="1" dirty="0" smtClean="0"/>
              <a:t>VPC</a:t>
            </a:r>
            <a:r>
              <a:rPr lang="ko-KR" altLang="en-US" sz="1200" b="1" dirty="0" smtClean="0"/>
              <a:t>간 연결 뿐만 아니라 다른 계정과의 </a:t>
            </a:r>
            <a:r>
              <a:rPr lang="en-US" altLang="ko-KR" sz="1200" b="1" dirty="0" smtClean="0"/>
              <a:t>VPC </a:t>
            </a:r>
            <a:r>
              <a:rPr lang="ko-KR" altLang="en-US" sz="1200" b="1" dirty="0" smtClean="0"/>
              <a:t>연결도 가능</a:t>
            </a:r>
            <a:endParaRPr lang="en-US" altLang="ko-KR" sz="1200" b="1" dirty="0" smtClean="0"/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 err="1" smtClean="0"/>
              <a:t>타계정</a:t>
            </a:r>
            <a:r>
              <a:rPr lang="ko-KR" altLang="en-US" sz="1200" b="1" dirty="0" smtClean="0"/>
              <a:t> </a:t>
            </a:r>
            <a:r>
              <a:rPr lang="en-US" altLang="ko-KR" sz="1200" b="1" dirty="0" smtClean="0"/>
              <a:t>VPC </a:t>
            </a:r>
            <a:r>
              <a:rPr lang="ko-KR" altLang="en-US" sz="1200" b="1" dirty="0" err="1" smtClean="0"/>
              <a:t>연결시</a:t>
            </a:r>
            <a:r>
              <a:rPr lang="ko-KR" altLang="en-US" sz="1200" b="1" dirty="0" smtClean="0"/>
              <a:t> 로그인 </a:t>
            </a:r>
            <a:r>
              <a:rPr lang="en-US" altLang="ko-KR" sz="1200" b="1" dirty="0" smtClean="0"/>
              <a:t>ID, VPC ID, VPC</a:t>
            </a:r>
            <a:r>
              <a:rPr lang="ko-KR" altLang="en-US" sz="1200" b="1" dirty="0" smtClean="0"/>
              <a:t>명 입력 필요</a:t>
            </a:r>
            <a:endParaRPr lang="en-US" altLang="ko-KR" sz="1200" b="1" dirty="0" smtClean="0"/>
          </a:p>
        </p:txBody>
      </p:sp>
    </p:spTree>
    <p:extLst>
      <p:ext uri="{BB962C8B-B14F-4D97-AF65-F5344CB8AC3E}">
        <p14:creationId xmlns:p14="http://schemas.microsoft.com/office/powerpoint/2010/main" val="737213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C1FAE98-0419-4281-A341-90C17191CECE}"/>
              </a:ext>
            </a:extLst>
          </p:cNvPr>
          <p:cNvCxnSpPr/>
          <p:nvPr/>
        </p:nvCxnSpPr>
        <p:spPr>
          <a:xfrm>
            <a:off x="1392870" y="1127052"/>
            <a:ext cx="10800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6DD3790-B0BC-48B9-B17B-2682BAB1F22E}"/>
              </a:ext>
            </a:extLst>
          </p:cNvPr>
          <p:cNvSpPr txBox="1"/>
          <p:nvPr/>
        </p:nvSpPr>
        <p:spPr>
          <a:xfrm>
            <a:off x="1392870" y="181320"/>
            <a:ext cx="65517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4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>
                <a:solidFill>
                  <a:schemeClr val="tx1"/>
                </a:solidFill>
              </a:rPr>
              <a:t>NAVER CLOUD PLATFORM 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F1E2849C-9D47-4365-94C1-CAEE8A3B4551}"/>
              </a:ext>
            </a:extLst>
          </p:cNvPr>
          <p:cNvSpPr/>
          <p:nvPr/>
        </p:nvSpPr>
        <p:spPr>
          <a:xfrm>
            <a:off x="10190784" y="220919"/>
            <a:ext cx="1798890" cy="6905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01077981-5227-410B-A2EF-83107FAA768C}"/>
              </a:ext>
            </a:extLst>
          </p:cNvPr>
          <p:cNvSpPr txBox="1"/>
          <p:nvPr/>
        </p:nvSpPr>
        <p:spPr>
          <a:xfrm>
            <a:off x="10191586" y="349458"/>
            <a:ext cx="1797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chemeClr val="bg1"/>
                </a:solidFill>
                <a:latin typeface="+mj-ea"/>
                <a:ea typeface="+mj-ea"/>
              </a:rPr>
              <a:t>VPC </a:t>
            </a:r>
            <a:r>
              <a:rPr lang="ko-KR" altLang="en-US" sz="2000" dirty="0" smtClean="0">
                <a:solidFill>
                  <a:schemeClr val="bg1"/>
                </a:solidFill>
                <a:latin typeface="+mj-ea"/>
                <a:ea typeface="+mj-ea"/>
              </a:rPr>
              <a:t>구성요소</a:t>
            </a:r>
            <a:endParaRPr lang="ko-KR" altLang="en-US" sz="2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79631" y="1621036"/>
            <a:ext cx="33901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600" b="1" dirty="0" smtClean="0">
                <a:solidFill>
                  <a:schemeClr val="accent1"/>
                </a:solidFill>
              </a:rPr>
              <a:t>Load Balancer</a:t>
            </a:r>
            <a:r>
              <a:rPr lang="ko-KR" altLang="en-US" sz="1600" b="1" dirty="0" smtClean="0">
                <a:solidFill>
                  <a:schemeClr val="accent1"/>
                </a:solidFill>
              </a:rPr>
              <a:t> 이란</a:t>
            </a:r>
            <a:r>
              <a:rPr lang="en-US" altLang="ko-KR" sz="1600" b="1" dirty="0" smtClean="0">
                <a:solidFill>
                  <a:schemeClr val="accent1"/>
                </a:solidFill>
              </a:rPr>
              <a:t>?</a:t>
            </a:r>
            <a:endParaRPr lang="ko-KR" altLang="en-US" sz="1600" b="1" dirty="0">
              <a:solidFill>
                <a:schemeClr val="accent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69168" y="1969404"/>
            <a:ext cx="6474849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 smtClean="0"/>
              <a:t>부하 분산을 위해 서버 </a:t>
            </a:r>
            <a:r>
              <a:rPr lang="ko-KR" altLang="en-US" sz="1200" b="1" dirty="0" err="1" smtClean="0"/>
              <a:t>앞단에서</a:t>
            </a:r>
            <a:r>
              <a:rPr lang="ko-KR" altLang="en-US" sz="1200" b="1" dirty="0" smtClean="0"/>
              <a:t> 트래픽을 분산</a:t>
            </a:r>
            <a:endParaRPr lang="en-US" altLang="ko-KR" sz="1200" b="1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 smtClean="0"/>
              <a:t>소프트웨어 방식인 </a:t>
            </a:r>
            <a:r>
              <a:rPr lang="en-US" altLang="ko-KR" sz="1200" b="1" dirty="0" err="1" smtClean="0"/>
              <a:t>HAProxy</a:t>
            </a:r>
            <a:r>
              <a:rPr lang="en-US" altLang="ko-KR" sz="1200" b="1" dirty="0" smtClean="0"/>
              <a:t> </a:t>
            </a:r>
            <a:r>
              <a:rPr lang="ko-KR" altLang="en-US" sz="1200" b="1" dirty="0" smtClean="0"/>
              <a:t>를 이용하여 </a:t>
            </a:r>
            <a:r>
              <a:rPr lang="ko-KR" altLang="en-US" sz="1200" b="1" dirty="0" err="1" smtClean="0"/>
              <a:t>로드밸런싱</a:t>
            </a:r>
            <a:endParaRPr lang="en-US" altLang="ko-KR" sz="1200" b="1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 smtClean="0"/>
              <a:t>기본적으로 </a:t>
            </a:r>
            <a:r>
              <a:rPr lang="ko-KR" altLang="en-US" sz="1200" b="1" dirty="0" err="1" smtClean="0"/>
              <a:t>로드밸러서</a:t>
            </a:r>
            <a:r>
              <a:rPr lang="ko-KR" altLang="en-US" sz="1200" b="1" dirty="0" smtClean="0"/>
              <a:t> 하나를 생성하면 </a:t>
            </a:r>
            <a:r>
              <a:rPr lang="en-US" altLang="ko-KR" sz="1200" b="1" dirty="0" err="1" smtClean="0"/>
              <a:t>HAProxy</a:t>
            </a:r>
            <a:r>
              <a:rPr lang="en-US" altLang="ko-KR" sz="1200" b="1" dirty="0" smtClean="0"/>
              <a:t> </a:t>
            </a:r>
            <a:r>
              <a:rPr lang="ko-KR" altLang="en-US" sz="1200" b="1" dirty="0" smtClean="0"/>
              <a:t>서버 </a:t>
            </a:r>
            <a:r>
              <a:rPr lang="en-US" altLang="ko-KR" sz="1200" b="1" dirty="0" smtClean="0"/>
              <a:t>2</a:t>
            </a:r>
            <a:r>
              <a:rPr lang="ko-KR" altLang="en-US" sz="1200" b="1" dirty="0" smtClean="0"/>
              <a:t>개가 도메인에 바인딩 되어 제공</a:t>
            </a:r>
            <a:endParaRPr lang="en-US" altLang="ko-KR" sz="1200" b="1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 err="1" smtClean="0"/>
              <a:t>로드밸런서는</a:t>
            </a:r>
            <a:r>
              <a:rPr lang="ko-KR" altLang="en-US" sz="1200" b="1" dirty="0" smtClean="0"/>
              <a:t> 선택한 부하 처리 성능에 따라 최대 </a:t>
            </a:r>
            <a:r>
              <a:rPr lang="en-US" altLang="ko-KR" sz="1200" b="1" dirty="0" smtClean="0"/>
              <a:t>9</a:t>
            </a:r>
            <a:r>
              <a:rPr lang="ko-KR" altLang="en-US" sz="1200" b="1" dirty="0" smtClean="0"/>
              <a:t>만 </a:t>
            </a:r>
            <a:r>
              <a:rPr lang="en-US" altLang="ko-KR" sz="1200" b="1" dirty="0" smtClean="0"/>
              <a:t>CPS</a:t>
            </a:r>
            <a:r>
              <a:rPr lang="ko-KR" altLang="en-US" sz="1200" b="1" dirty="0"/>
              <a:t> </a:t>
            </a:r>
            <a:r>
              <a:rPr lang="ko-KR" altLang="en-US" sz="1200" b="1" dirty="0" smtClean="0"/>
              <a:t>까지 이용이 가능합니다</a:t>
            </a:r>
            <a:r>
              <a:rPr lang="en-US" altLang="ko-KR" sz="1200" b="1" dirty="0" smtClean="0"/>
              <a:t>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 smtClean="0"/>
              <a:t>Small: 30,000 CPS, Medium: 60,000 CPS, Large: 90,000 CPS</a:t>
            </a:r>
            <a:endParaRPr lang="en-US" altLang="ko-KR" sz="1200" b="1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b="1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b="1" dirty="0" smtClean="0"/>
          </a:p>
        </p:txBody>
      </p:sp>
    </p:spTree>
    <p:extLst>
      <p:ext uri="{BB962C8B-B14F-4D97-AF65-F5344CB8AC3E}">
        <p14:creationId xmlns:p14="http://schemas.microsoft.com/office/powerpoint/2010/main" val="61942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C1FAE98-0419-4281-A341-90C17191CECE}"/>
              </a:ext>
            </a:extLst>
          </p:cNvPr>
          <p:cNvCxnSpPr/>
          <p:nvPr/>
        </p:nvCxnSpPr>
        <p:spPr>
          <a:xfrm>
            <a:off x="1392870" y="1127052"/>
            <a:ext cx="10800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6DD3790-B0BC-48B9-B17B-2682BAB1F22E}"/>
              </a:ext>
            </a:extLst>
          </p:cNvPr>
          <p:cNvSpPr txBox="1"/>
          <p:nvPr/>
        </p:nvSpPr>
        <p:spPr>
          <a:xfrm>
            <a:off x="1392870" y="181320"/>
            <a:ext cx="65517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4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>
                <a:solidFill>
                  <a:schemeClr val="tx1"/>
                </a:solidFill>
              </a:rPr>
              <a:t>NAVER CLOUD PLATFORM 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F1E2849C-9D47-4365-94C1-CAEE8A3B4551}"/>
              </a:ext>
            </a:extLst>
          </p:cNvPr>
          <p:cNvSpPr/>
          <p:nvPr/>
        </p:nvSpPr>
        <p:spPr>
          <a:xfrm>
            <a:off x="10190784" y="220919"/>
            <a:ext cx="1798890" cy="6905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01077981-5227-410B-A2EF-83107FAA768C}"/>
              </a:ext>
            </a:extLst>
          </p:cNvPr>
          <p:cNvSpPr txBox="1"/>
          <p:nvPr/>
        </p:nvSpPr>
        <p:spPr>
          <a:xfrm>
            <a:off x="10191586" y="349458"/>
            <a:ext cx="1797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chemeClr val="bg1"/>
                </a:solidFill>
                <a:latin typeface="+mj-ea"/>
                <a:ea typeface="+mj-ea"/>
              </a:rPr>
              <a:t>VPC </a:t>
            </a:r>
            <a:r>
              <a:rPr lang="ko-KR" altLang="en-US" sz="2000" dirty="0" smtClean="0">
                <a:solidFill>
                  <a:schemeClr val="bg1"/>
                </a:solidFill>
                <a:latin typeface="+mj-ea"/>
                <a:ea typeface="+mj-ea"/>
              </a:rPr>
              <a:t>구성요소</a:t>
            </a:r>
            <a:endParaRPr lang="ko-KR" altLang="en-US" sz="2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2871" y="1504537"/>
            <a:ext cx="4804730" cy="188976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2870" y="1504537"/>
            <a:ext cx="4770414" cy="188976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392870" y="3394298"/>
            <a:ext cx="47259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 smtClean="0"/>
              <a:t>클라이언트가 한 </a:t>
            </a:r>
            <a:r>
              <a:rPr lang="ko-KR" altLang="en-US" sz="800" b="1" dirty="0" err="1" smtClean="0"/>
              <a:t>두명인</a:t>
            </a:r>
            <a:r>
              <a:rPr lang="ko-KR" altLang="en-US" sz="800" b="1" dirty="0" smtClean="0"/>
              <a:t> 경우에는 서버는 여유롭게 사용자가 원하는 결과를 응답 해줄 수 있습니다</a:t>
            </a:r>
            <a:r>
              <a:rPr lang="en-US" altLang="ko-KR" sz="800" b="1" dirty="0" smtClean="0"/>
              <a:t>.</a:t>
            </a:r>
            <a:endParaRPr lang="ko-KR" altLang="en-US" sz="8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6364255" y="3394298"/>
            <a:ext cx="53014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 smtClean="0"/>
              <a:t>클라이언트가 한 </a:t>
            </a:r>
            <a:r>
              <a:rPr lang="ko-KR" altLang="en-US" sz="800" b="1" dirty="0" err="1" smtClean="0"/>
              <a:t>두명이</a:t>
            </a:r>
            <a:r>
              <a:rPr lang="ko-KR" altLang="en-US" sz="800" b="1" dirty="0" smtClean="0"/>
              <a:t> 아닌 수천만명이라면 서버는 모든 사람들의 응답을 해주기 어려워 동작을 멈추게  됩니다</a:t>
            </a:r>
            <a:r>
              <a:rPr lang="en-US" altLang="ko-KR" sz="800" b="1" dirty="0" smtClean="0"/>
              <a:t>.</a:t>
            </a:r>
            <a:endParaRPr lang="ko-KR" altLang="en-US" sz="800" b="1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2870" y="3609742"/>
            <a:ext cx="4804732" cy="245490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428731" y="6198458"/>
            <a:ext cx="496642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 smtClean="0"/>
              <a:t>위와 같이 </a:t>
            </a:r>
            <a:r>
              <a:rPr lang="ko-KR" altLang="en-US" sz="800" b="1" dirty="0" err="1" smtClean="0"/>
              <a:t>로드밸런서는</a:t>
            </a:r>
            <a:r>
              <a:rPr lang="ko-KR" altLang="en-US" sz="800" b="1" dirty="0" smtClean="0"/>
              <a:t> </a:t>
            </a:r>
            <a:r>
              <a:rPr lang="en-US" altLang="ko-KR" sz="800" b="1" dirty="0" smtClean="0"/>
              <a:t>Scale-out</a:t>
            </a:r>
            <a:r>
              <a:rPr lang="ko-KR" altLang="en-US" sz="800" b="1" dirty="0" smtClean="0"/>
              <a:t>으로 여러 대의 서버에게 균등하게 트래픽을 분산시켜주는 기술입니다</a:t>
            </a:r>
            <a:r>
              <a:rPr lang="en-US" altLang="ko-KR" sz="800" b="1" dirty="0" smtClean="0"/>
              <a:t>.</a:t>
            </a:r>
            <a:r>
              <a:rPr lang="ko-KR" altLang="en-US" sz="800" b="1" dirty="0" smtClean="0"/>
              <a:t> </a:t>
            </a:r>
            <a:endParaRPr lang="ko-KR" altLang="en-US" sz="800" b="1" dirty="0"/>
          </a:p>
        </p:txBody>
      </p:sp>
      <p:sp>
        <p:nvSpPr>
          <p:cNvPr id="15" name="직사각형 14"/>
          <p:cNvSpPr/>
          <p:nvPr/>
        </p:nvSpPr>
        <p:spPr>
          <a:xfrm>
            <a:off x="6792870" y="4279543"/>
            <a:ext cx="5276871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ko-KR" sz="1000" b="1" dirty="0">
                <a:solidFill>
                  <a:srgbClr val="555555"/>
                </a:solidFill>
                <a:latin typeface="Lato"/>
              </a:rPr>
              <a:t>Load Balancer</a:t>
            </a:r>
            <a:r>
              <a:rPr lang="ko-KR" altLang="en-US" sz="1000" b="1" dirty="0">
                <a:solidFill>
                  <a:srgbClr val="555555"/>
                </a:solidFill>
                <a:latin typeface="Lato"/>
              </a:rPr>
              <a:t>는 어떤 기준으로 </a:t>
            </a:r>
            <a:r>
              <a:rPr lang="en-US" altLang="ko-KR" sz="1000" b="1" dirty="0">
                <a:solidFill>
                  <a:srgbClr val="555555"/>
                </a:solidFill>
                <a:latin typeface="Lato"/>
              </a:rPr>
              <a:t>Server</a:t>
            </a:r>
            <a:r>
              <a:rPr lang="ko-KR" altLang="en-US" sz="1000" b="1" dirty="0">
                <a:solidFill>
                  <a:srgbClr val="555555"/>
                </a:solidFill>
                <a:latin typeface="Lato"/>
              </a:rPr>
              <a:t>를 선택할까요</a:t>
            </a:r>
            <a:r>
              <a:rPr lang="en-US" altLang="ko-KR" sz="1000" b="1" dirty="0">
                <a:solidFill>
                  <a:srgbClr val="555555"/>
                </a:solidFill>
                <a:latin typeface="Lato"/>
              </a:rPr>
              <a:t>?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altLang="ko-KR" sz="1000" dirty="0">
                <a:solidFill>
                  <a:srgbClr val="555555"/>
                </a:solidFill>
                <a:latin typeface="Lato"/>
              </a:rPr>
              <a:t>Round Robin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rgbClr val="555555"/>
                </a:solidFill>
                <a:latin typeface="Lato"/>
              </a:rPr>
              <a:t>단순히 </a:t>
            </a:r>
            <a:r>
              <a:rPr lang="en-US" altLang="ko-KR" sz="1000" dirty="0">
                <a:solidFill>
                  <a:srgbClr val="555555"/>
                </a:solidFill>
                <a:latin typeface="Lato"/>
              </a:rPr>
              <a:t>Round Robin</a:t>
            </a:r>
            <a:r>
              <a:rPr lang="ko-KR" altLang="en-US" sz="1000" dirty="0">
                <a:solidFill>
                  <a:srgbClr val="555555"/>
                </a:solidFill>
                <a:latin typeface="Lato"/>
              </a:rPr>
              <a:t>으로 분산하는 방식입니다</a:t>
            </a:r>
            <a:r>
              <a:rPr lang="en-US" altLang="ko-KR" sz="1000" dirty="0" smtClean="0">
                <a:solidFill>
                  <a:srgbClr val="555555"/>
                </a:solidFill>
                <a:latin typeface="Lato"/>
              </a:rPr>
              <a:t>.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endParaRPr lang="en-US" altLang="ko-KR" sz="1000" dirty="0">
              <a:solidFill>
                <a:srgbClr val="555555"/>
              </a:solidFill>
              <a:latin typeface="Lato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altLang="ko-KR" sz="1000" dirty="0">
                <a:solidFill>
                  <a:srgbClr val="555555"/>
                </a:solidFill>
                <a:latin typeface="Lato"/>
              </a:rPr>
              <a:t>Least Connections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rgbClr val="555555"/>
                </a:solidFill>
                <a:latin typeface="Lato"/>
              </a:rPr>
              <a:t>연결 개수가 가장 적은 서버를 선택하는 방식입니다</a:t>
            </a:r>
            <a:r>
              <a:rPr lang="en-US" altLang="ko-KR" sz="1000" dirty="0">
                <a:solidFill>
                  <a:srgbClr val="555555"/>
                </a:solidFill>
                <a:latin typeface="Lato"/>
              </a:rPr>
              <a:t>.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rgbClr val="555555"/>
                </a:solidFill>
                <a:latin typeface="Lato"/>
              </a:rPr>
              <a:t>트래픽으로 인해 세션이 길어지는 경우 권장하는 방식입니다</a:t>
            </a:r>
            <a:r>
              <a:rPr lang="en-US" altLang="ko-KR" sz="1000" dirty="0" smtClean="0">
                <a:solidFill>
                  <a:srgbClr val="555555"/>
                </a:solidFill>
                <a:latin typeface="Lato"/>
              </a:rPr>
              <a:t>.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endParaRPr lang="en-US" altLang="ko-KR" sz="1000" dirty="0">
              <a:solidFill>
                <a:srgbClr val="555555"/>
              </a:solidFill>
              <a:latin typeface="Lato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altLang="ko-KR" sz="1000" dirty="0">
                <a:solidFill>
                  <a:srgbClr val="555555"/>
                </a:solidFill>
                <a:latin typeface="Lato"/>
              </a:rPr>
              <a:t>Source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rgbClr val="555555"/>
                </a:solidFill>
                <a:latin typeface="Lato"/>
              </a:rPr>
              <a:t>사용자의 </a:t>
            </a:r>
            <a:r>
              <a:rPr lang="en-US" altLang="ko-KR" sz="1000" dirty="0">
                <a:solidFill>
                  <a:srgbClr val="555555"/>
                </a:solidFill>
                <a:latin typeface="Lato"/>
              </a:rPr>
              <a:t>IP</a:t>
            </a:r>
            <a:r>
              <a:rPr lang="ko-KR" altLang="en-US" sz="1000" dirty="0">
                <a:solidFill>
                  <a:srgbClr val="555555"/>
                </a:solidFill>
                <a:latin typeface="Lato"/>
              </a:rPr>
              <a:t>를 </a:t>
            </a:r>
            <a:r>
              <a:rPr lang="en-US" altLang="ko-KR" sz="1000" dirty="0">
                <a:solidFill>
                  <a:srgbClr val="555555"/>
                </a:solidFill>
                <a:latin typeface="Lato"/>
              </a:rPr>
              <a:t>Hashing</a:t>
            </a:r>
            <a:r>
              <a:rPr lang="ko-KR" altLang="en-US" sz="1000" dirty="0">
                <a:solidFill>
                  <a:srgbClr val="555555"/>
                </a:solidFill>
                <a:latin typeface="Lato"/>
              </a:rPr>
              <a:t>하여 분배하는 방식입니다</a:t>
            </a:r>
            <a:r>
              <a:rPr lang="en-US" altLang="ko-KR" sz="1000" dirty="0">
                <a:solidFill>
                  <a:srgbClr val="555555"/>
                </a:solidFill>
                <a:latin typeface="Lato"/>
              </a:rPr>
              <a:t>.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rgbClr val="555555"/>
                </a:solidFill>
                <a:latin typeface="Lato"/>
              </a:rPr>
              <a:t>사용자는 항상 같은 서버로 연결되는 것을 보장합니다</a:t>
            </a:r>
            <a:r>
              <a:rPr lang="en-US" altLang="ko-KR" sz="1000" dirty="0">
                <a:solidFill>
                  <a:srgbClr val="555555"/>
                </a:solidFill>
                <a:latin typeface="Lato"/>
              </a:rPr>
              <a:t>.</a:t>
            </a:r>
            <a:endParaRPr lang="en-US" altLang="ko-KR" sz="1000" b="0" i="0" dirty="0">
              <a:solidFill>
                <a:srgbClr val="555555"/>
              </a:solidFill>
              <a:effectLst/>
              <a:latin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2050283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C1FAE98-0419-4281-A341-90C17191CECE}"/>
              </a:ext>
            </a:extLst>
          </p:cNvPr>
          <p:cNvCxnSpPr/>
          <p:nvPr/>
        </p:nvCxnSpPr>
        <p:spPr>
          <a:xfrm>
            <a:off x="1392870" y="1127052"/>
            <a:ext cx="10800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6DD3790-B0BC-48B9-B17B-2682BAB1F22E}"/>
              </a:ext>
            </a:extLst>
          </p:cNvPr>
          <p:cNvSpPr txBox="1"/>
          <p:nvPr/>
        </p:nvSpPr>
        <p:spPr>
          <a:xfrm>
            <a:off x="1392870" y="181320"/>
            <a:ext cx="65517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4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>
                <a:solidFill>
                  <a:schemeClr val="tx1"/>
                </a:solidFill>
              </a:rPr>
              <a:t>NAVER CLOUD PLATFORM 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F1E2849C-9D47-4365-94C1-CAEE8A3B4551}"/>
              </a:ext>
            </a:extLst>
          </p:cNvPr>
          <p:cNvSpPr/>
          <p:nvPr/>
        </p:nvSpPr>
        <p:spPr>
          <a:xfrm>
            <a:off x="10190784" y="220919"/>
            <a:ext cx="1798890" cy="6905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01077981-5227-410B-A2EF-83107FAA768C}"/>
              </a:ext>
            </a:extLst>
          </p:cNvPr>
          <p:cNvSpPr txBox="1"/>
          <p:nvPr/>
        </p:nvSpPr>
        <p:spPr>
          <a:xfrm>
            <a:off x="10191586" y="349458"/>
            <a:ext cx="1797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chemeClr val="bg1"/>
                </a:solidFill>
                <a:latin typeface="+mj-ea"/>
                <a:ea typeface="+mj-ea"/>
              </a:rPr>
              <a:t>VPC </a:t>
            </a:r>
            <a:r>
              <a:rPr lang="ko-KR" altLang="en-US" sz="2000" dirty="0" smtClean="0">
                <a:solidFill>
                  <a:schemeClr val="bg1"/>
                </a:solidFill>
                <a:latin typeface="+mj-ea"/>
                <a:ea typeface="+mj-ea"/>
              </a:rPr>
              <a:t>구성요소</a:t>
            </a:r>
            <a:endParaRPr lang="ko-KR" altLang="en-US" sz="2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32031" y="1618875"/>
            <a:ext cx="29141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600" b="1" dirty="0" smtClean="0">
                <a:solidFill>
                  <a:schemeClr val="accent1"/>
                </a:solidFill>
              </a:rPr>
              <a:t>Load </a:t>
            </a:r>
            <a:r>
              <a:rPr lang="en-US" altLang="ko-KR" sz="1600" b="1" smtClean="0">
                <a:solidFill>
                  <a:schemeClr val="accent1"/>
                </a:solidFill>
              </a:rPr>
              <a:t>Balancer </a:t>
            </a:r>
            <a:r>
              <a:rPr lang="ko-KR" altLang="en-US" sz="1600" b="1" dirty="0" smtClean="0">
                <a:solidFill>
                  <a:schemeClr val="accent1"/>
                </a:solidFill>
              </a:rPr>
              <a:t>알고리즘</a:t>
            </a:r>
            <a:endParaRPr lang="ko-KR" altLang="en-US" sz="1600" b="1" dirty="0">
              <a:solidFill>
                <a:schemeClr val="accent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97313" y="1995545"/>
            <a:ext cx="104012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 smtClean="0"/>
              <a:t>Round Robin: </a:t>
            </a:r>
            <a:r>
              <a:rPr lang="ko-KR" altLang="en-US" sz="1200" b="1" dirty="0" smtClean="0"/>
              <a:t>클라이언트에서 요청이 오면 서버에 </a:t>
            </a:r>
            <a:r>
              <a:rPr lang="en-US" altLang="ko-KR" sz="1200" b="1" dirty="0" smtClean="0"/>
              <a:t>1</a:t>
            </a:r>
            <a:r>
              <a:rPr lang="ko-KR" altLang="en-US" sz="1200" b="1" dirty="0" smtClean="0"/>
              <a:t>개씩 분배하는 방식</a:t>
            </a:r>
            <a:endParaRPr lang="en-US" altLang="ko-KR" sz="1200" b="1" dirty="0" smtClean="0"/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 smtClean="0"/>
              <a:t>Least Connection: </a:t>
            </a:r>
            <a:r>
              <a:rPr lang="ko-KR" altLang="en-US" sz="1200" b="1" dirty="0" smtClean="0"/>
              <a:t>클라이언트 연결이 제일 적은 서버에게 새로운 커넥션을 분해하는 방식</a:t>
            </a:r>
            <a:endParaRPr lang="en-US" altLang="ko-KR" sz="1200" b="1" dirty="0" smtClean="0"/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 smtClean="0"/>
              <a:t>Source IP Hash: </a:t>
            </a:r>
            <a:r>
              <a:rPr lang="ko-KR" altLang="en-US" sz="1200" b="1" dirty="0" smtClean="0"/>
              <a:t>클라이언트 </a:t>
            </a:r>
            <a:r>
              <a:rPr lang="en-US" altLang="ko-KR" sz="1200" b="1" dirty="0" smtClean="0"/>
              <a:t>IP</a:t>
            </a:r>
            <a:r>
              <a:rPr lang="ko-KR" altLang="en-US" sz="1200" b="1" dirty="0" smtClean="0"/>
              <a:t>에 대한 해시테이블을 가지고 클라이언트 </a:t>
            </a:r>
            <a:r>
              <a:rPr lang="en-US" altLang="ko-KR" sz="1200" b="1" dirty="0" smtClean="0"/>
              <a:t>IP</a:t>
            </a:r>
            <a:r>
              <a:rPr lang="ko-KR" altLang="en-US" sz="1200" b="1" dirty="0" smtClean="0"/>
              <a:t>에 </a:t>
            </a:r>
            <a:r>
              <a:rPr lang="ko-KR" altLang="en-US" sz="1200" b="1" dirty="0" err="1" smtClean="0"/>
              <a:t>매핑되는</a:t>
            </a:r>
            <a:r>
              <a:rPr lang="ko-KR" altLang="en-US" sz="1200" b="1" dirty="0" smtClean="0"/>
              <a:t> 서버에 새로운 커넥션을 분배하는 방식</a:t>
            </a:r>
            <a:endParaRPr lang="en-US" altLang="ko-KR" sz="1200" b="1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1132031" y="3109703"/>
            <a:ext cx="25636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600" b="1" dirty="0" smtClean="0">
                <a:solidFill>
                  <a:schemeClr val="accent1"/>
                </a:solidFill>
              </a:rPr>
              <a:t>Load Balancer </a:t>
            </a:r>
            <a:r>
              <a:rPr lang="ko-KR" altLang="en-US" sz="1600" b="1" dirty="0" smtClean="0">
                <a:solidFill>
                  <a:schemeClr val="accent1"/>
                </a:solidFill>
              </a:rPr>
              <a:t>종류</a:t>
            </a:r>
            <a:endParaRPr lang="ko-KR" altLang="en-US" sz="1600" b="1" dirty="0">
              <a:solidFill>
                <a:schemeClr val="accent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097313" y="3486373"/>
            <a:ext cx="70484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 smtClean="0"/>
              <a:t>애플리케이션 </a:t>
            </a:r>
            <a:r>
              <a:rPr lang="ko-KR" altLang="en-US" sz="1200" b="1" dirty="0" err="1" smtClean="0"/>
              <a:t>로드밸런서</a:t>
            </a:r>
            <a:r>
              <a:rPr lang="ko-KR" altLang="en-US" sz="1200" b="1" dirty="0" smtClean="0"/>
              <a:t> </a:t>
            </a:r>
            <a:r>
              <a:rPr lang="en-US" altLang="ko-KR" sz="1200" b="1" dirty="0" smtClean="0"/>
              <a:t>–</a:t>
            </a:r>
            <a:r>
              <a:rPr lang="ko-KR" altLang="en-US" sz="1200" b="1" dirty="0" smtClean="0"/>
              <a:t> </a:t>
            </a:r>
            <a:r>
              <a:rPr lang="en-US" altLang="ko-KR" sz="1200" b="1" dirty="0" smtClean="0"/>
              <a:t>HTTP, HTTPS, </a:t>
            </a:r>
            <a:r>
              <a:rPr lang="ko-KR" altLang="en-US" sz="1200" b="1" dirty="0" smtClean="0"/>
              <a:t>고정 </a:t>
            </a:r>
            <a:r>
              <a:rPr lang="en-US" altLang="ko-KR" sz="1200" b="1" dirty="0" smtClean="0"/>
              <a:t>IP</a:t>
            </a:r>
            <a:r>
              <a:rPr lang="ko-KR" altLang="en-US" sz="1200" b="1" dirty="0" smtClean="0"/>
              <a:t>제공</a:t>
            </a:r>
            <a:r>
              <a:rPr lang="en-US" altLang="ko-KR" sz="1200" b="1" dirty="0" smtClean="0"/>
              <a:t>, </a:t>
            </a:r>
            <a:r>
              <a:rPr lang="ko-KR" altLang="en-US" sz="1200" b="1" dirty="0" smtClean="0"/>
              <a:t>알고리즘은 </a:t>
            </a:r>
            <a:r>
              <a:rPr lang="en-US" altLang="ko-KR" sz="1200" b="1" dirty="0" smtClean="0"/>
              <a:t>3</a:t>
            </a:r>
            <a:r>
              <a:rPr lang="ko-KR" altLang="en-US" sz="1200" b="1" dirty="0" smtClean="0"/>
              <a:t>가지 제공</a:t>
            </a:r>
            <a:endParaRPr lang="en-US" altLang="ko-KR" sz="1200" b="1" dirty="0" smtClean="0"/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 smtClean="0"/>
              <a:t>네트워크 </a:t>
            </a:r>
            <a:r>
              <a:rPr lang="ko-KR" altLang="en-US" sz="1200" b="1" dirty="0" err="1" smtClean="0"/>
              <a:t>로드밸런서</a:t>
            </a:r>
            <a:r>
              <a:rPr lang="ko-KR" altLang="en-US" sz="1200" b="1" dirty="0" smtClean="0"/>
              <a:t> </a:t>
            </a:r>
            <a:r>
              <a:rPr lang="en-US" altLang="ko-KR" sz="1200" b="1" dirty="0" smtClean="0"/>
              <a:t>–Client IP</a:t>
            </a:r>
            <a:r>
              <a:rPr lang="ko-KR" altLang="en-US" sz="1200" b="1" dirty="0" smtClean="0"/>
              <a:t>가</a:t>
            </a:r>
            <a:r>
              <a:rPr lang="en-US" altLang="ko-KR" sz="1200" b="1" dirty="0" smtClean="0"/>
              <a:t> </a:t>
            </a:r>
            <a:r>
              <a:rPr lang="ko-KR" altLang="en-US" sz="1200" b="1" dirty="0" smtClean="0"/>
              <a:t>그대로 로깅</a:t>
            </a:r>
            <a:r>
              <a:rPr lang="en-US" altLang="ko-KR" sz="1200" b="1" dirty="0" smtClean="0"/>
              <a:t>, </a:t>
            </a:r>
            <a:r>
              <a:rPr lang="ko-KR" altLang="en-US" sz="1200" b="1" dirty="0" smtClean="0"/>
              <a:t>알고리즘은 </a:t>
            </a:r>
            <a:r>
              <a:rPr lang="en-US" altLang="ko-KR" sz="1200" b="1" dirty="0" smtClean="0"/>
              <a:t>Hash, RR</a:t>
            </a:r>
            <a:r>
              <a:rPr lang="ko-KR" altLang="en-US" sz="1200" b="1" dirty="0" smtClean="0"/>
              <a:t>만 제공</a:t>
            </a:r>
            <a:endParaRPr lang="en-US" altLang="ko-KR" sz="1200" b="1" dirty="0" smtClean="0"/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 smtClean="0"/>
              <a:t>네트워크 프록시 </a:t>
            </a:r>
            <a:r>
              <a:rPr lang="ko-KR" altLang="en-US" sz="1200" b="1" dirty="0" err="1" smtClean="0"/>
              <a:t>로드밸런서</a:t>
            </a:r>
            <a:r>
              <a:rPr lang="ko-KR" altLang="en-US" sz="1200" b="1" dirty="0" smtClean="0"/>
              <a:t> </a:t>
            </a:r>
            <a:r>
              <a:rPr lang="en-US" altLang="ko-KR" sz="1200" b="1" dirty="0" smtClean="0"/>
              <a:t>– Classic LB </a:t>
            </a:r>
            <a:r>
              <a:rPr lang="ko-KR" altLang="en-US" sz="1200" b="1" dirty="0" smtClean="0"/>
              <a:t>와 유사한 </a:t>
            </a:r>
            <a:r>
              <a:rPr lang="en-US" altLang="ko-KR" sz="1200" b="1" dirty="0" smtClean="0"/>
              <a:t>Proxy </a:t>
            </a:r>
            <a:r>
              <a:rPr lang="ko-KR" altLang="en-US" sz="1200" b="1" dirty="0" err="1" smtClean="0"/>
              <a:t>로드밸런서</a:t>
            </a:r>
            <a:endParaRPr lang="en-US" altLang="ko-KR" sz="1200" b="1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5467" y="4409703"/>
            <a:ext cx="5044651" cy="1942118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920325" y="5171738"/>
            <a:ext cx="70484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 err="1" smtClean="0"/>
              <a:t>이중화된</a:t>
            </a:r>
            <a:r>
              <a:rPr lang="ko-KR" altLang="en-US" sz="1200" b="1" dirty="0" smtClean="0"/>
              <a:t> 로드 </a:t>
            </a:r>
            <a:r>
              <a:rPr lang="ko-KR" altLang="en-US" sz="1200" b="1" dirty="0" err="1" smtClean="0"/>
              <a:t>밸런서들은</a:t>
            </a:r>
            <a:r>
              <a:rPr lang="ko-KR" altLang="en-US" sz="1200" b="1" dirty="0" smtClean="0"/>
              <a:t> 서로  </a:t>
            </a:r>
            <a:r>
              <a:rPr lang="en-US" altLang="ko-KR" sz="1200" b="1" dirty="0" smtClean="0"/>
              <a:t>Health Check</a:t>
            </a:r>
            <a:r>
              <a:rPr lang="ko-KR" altLang="en-US" sz="1200" b="1" dirty="0" smtClean="0"/>
              <a:t>를 합니다</a:t>
            </a:r>
            <a:r>
              <a:rPr lang="en-US" altLang="ko-KR" sz="1200" b="1" dirty="0" smtClean="0"/>
              <a:t>.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 smtClean="0"/>
              <a:t>메인 로드 </a:t>
            </a:r>
            <a:r>
              <a:rPr lang="ko-KR" altLang="en-US" sz="1200" b="1" dirty="0" err="1" smtClean="0"/>
              <a:t>밸런서가</a:t>
            </a:r>
            <a:r>
              <a:rPr lang="ko-KR" altLang="en-US" sz="1200" b="1" dirty="0" smtClean="0"/>
              <a:t> 동작하지 않으면 여분의 </a:t>
            </a:r>
            <a:r>
              <a:rPr lang="ko-KR" altLang="en-US" sz="1200" b="1" dirty="0" err="1" smtClean="0"/>
              <a:t>로드밸런서로</a:t>
            </a:r>
            <a:r>
              <a:rPr lang="ko-KR" altLang="en-US" sz="1200" b="1" dirty="0" smtClean="0"/>
              <a:t> </a:t>
            </a:r>
            <a:r>
              <a:rPr lang="ko-KR" altLang="en-US" sz="1200" b="1" dirty="0" err="1" smtClean="0"/>
              <a:t>변겅됩니다</a:t>
            </a:r>
            <a:r>
              <a:rPr lang="en-US" altLang="ko-KR" sz="1200" b="1" dirty="0" smtClean="0"/>
              <a:t>.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 smtClean="0"/>
              <a:t>그리고 여분의 로드 </a:t>
            </a:r>
            <a:r>
              <a:rPr lang="ko-KR" altLang="en-US" sz="1200" b="1" dirty="0" err="1" smtClean="0"/>
              <a:t>밸랜서로</a:t>
            </a:r>
            <a:r>
              <a:rPr lang="ko-KR" altLang="en-US" sz="1200" b="1" dirty="0" smtClean="0"/>
              <a:t> 운영하게 됩니다</a:t>
            </a:r>
            <a:r>
              <a:rPr lang="en-US" altLang="ko-KR" sz="1200" b="1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31524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C1FAE98-0419-4281-A341-90C17191CECE}"/>
              </a:ext>
            </a:extLst>
          </p:cNvPr>
          <p:cNvCxnSpPr/>
          <p:nvPr/>
        </p:nvCxnSpPr>
        <p:spPr>
          <a:xfrm>
            <a:off x="1392870" y="1127052"/>
            <a:ext cx="10800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6DD3790-B0BC-48B9-B17B-2682BAB1F22E}"/>
              </a:ext>
            </a:extLst>
          </p:cNvPr>
          <p:cNvSpPr txBox="1"/>
          <p:nvPr/>
        </p:nvSpPr>
        <p:spPr>
          <a:xfrm>
            <a:off x="1392870" y="181320"/>
            <a:ext cx="65517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4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>
                <a:solidFill>
                  <a:schemeClr val="tx1"/>
                </a:solidFill>
              </a:rPr>
              <a:t>NAVER CLOUD PLATFORM 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F1E2849C-9D47-4365-94C1-CAEE8A3B4551}"/>
              </a:ext>
            </a:extLst>
          </p:cNvPr>
          <p:cNvSpPr/>
          <p:nvPr/>
        </p:nvSpPr>
        <p:spPr>
          <a:xfrm>
            <a:off x="10190784" y="220919"/>
            <a:ext cx="1798890" cy="6905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01077981-5227-410B-A2EF-83107FAA768C}"/>
              </a:ext>
            </a:extLst>
          </p:cNvPr>
          <p:cNvSpPr txBox="1"/>
          <p:nvPr/>
        </p:nvSpPr>
        <p:spPr>
          <a:xfrm>
            <a:off x="10191586" y="349458"/>
            <a:ext cx="1797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chemeClr val="bg1"/>
                </a:solidFill>
                <a:latin typeface="+mj-ea"/>
                <a:ea typeface="+mj-ea"/>
              </a:rPr>
              <a:t>VPC </a:t>
            </a:r>
            <a:r>
              <a:rPr lang="ko-KR" altLang="en-US" sz="2000" dirty="0" smtClean="0">
                <a:solidFill>
                  <a:schemeClr val="bg1"/>
                </a:solidFill>
                <a:latin typeface="+mj-ea"/>
                <a:ea typeface="+mj-ea"/>
              </a:rPr>
              <a:t>구성요소</a:t>
            </a:r>
            <a:endParaRPr lang="ko-KR" altLang="en-US" sz="2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79631" y="1621036"/>
            <a:ext cx="33901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600" b="1" dirty="0" smtClean="0">
                <a:solidFill>
                  <a:schemeClr val="accent1"/>
                </a:solidFill>
              </a:rPr>
              <a:t>Target Group</a:t>
            </a:r>
            <a:r>
              <a:rPr lang="ko-KR" altLang="en-US" sz="1600" b="1" dirty="0" smtClean="0">
                <a:solidFill>
                  <a:schemeClr val="accent1"/>
                </a:solidFill>
              </a:rPr>
              <a:t>이란</a:t>
            </a:r>
            <a:r>
              <a:rPr lang="en-US" altLang="ko-KR" sz="1600" b="1" dirty="0" smtClean="0">
                <a:solidFill>
                  <a:schemeClr val="accent1"/>
                </a:solidFill>
              </a:rPr>
              <a:t>?</a:t>
            </a:r>
            <a:endParaRPr lang="ko-KR" altLang="en-US" sz="1600" b="1" dirty="0">
              <a:solidFill>
                <a:schemeClr val="accent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69168" y="1969404"/>
            <a:ext cx="8350363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 smtClean="0"/>
              <a:t>요청을 처리할 대상</a:t>
            </a:r>
            <a:r>
              <a:rPr lang="en-US" altLang="ko-KR" sz="1200" b="1" dirty="0" smtClean="0"/>
              <a:t>(</a:t>
            </a:r>
            <a:r>
              <a:rPr lang="ko-KR" altLang="en-US" sz="1200" b="1" dirty="0" smtClean="0"/>
              <a:t>서버</a:t>
            </a:r>
            <a:r>
              <a:rPr lang="en-US" altLang="ko-KR" sz="1200" b="1" dirty="0" smtClean="0"/>
              <a:t>)</a:t>
            </a:r>
            <a:r>
              <a:rPr lang="ko-KR" altLang="en-US" sz="1200" b="1" dirty="0" smtClean="0"/>
              <a:t>에 대한 집합</a:t>
            </a:r>
            <a:endParaRPr lang="en-US" altLang="ko-KR" sz="1200" b="1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 smtClean="0"/>
              <a:t>동일 </a:t>
            </a:r>
            <a:r>
              <a:rPr lang="en-US" altLang="ko-KR" sz="1200" b="1" dirty="0" smtClean="0"/>
              <a:t>VPC</a:t>
            </a:r>
            <a:r>
              <a:rPr lang="ko-KR" altLang="en-US" sz="1200" b="1" dirty="0" smtClean="0"/>
              <a:t>내에 있는 서버들에 대해 타겟 그룹 생성 가능</a:t>
            </a:r>
            <a:endParaRPr lang="en-US" altLang="ko-KR" sz="1200" b="1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 smtClean="0"/>
              <a:t>타겟 그룹 안에 있는 서버를 다른 타겟 그룹에 속하게 할 수 있지만 타겟 그룹을 다수의 </a:t>
            </a:r>
            <a:r>
              <a:rPr lang="ko-KR" altLang="en-US" sz="1200" b="1" dirty="0" err="1" smtClean="0"/>
              <a:t>로드밸런서에</a:t>
            </a:r>
            <a:r>
              <a:rPr lang="ko-KR" altLang="en-US" sz="1200" b="1" dirty="0" smtClean="0"/>
              <a:t> 연결할 수 없음</a:t>
            </a:r>
            <a:r>
              <a:rPr lang="en-US" altLang="ko-KR" sz="1200" b="1" dirty="0" smtClean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 smtClean="0"/>
              <a:t>서비스를 수행하는 대상의 프로토콜에 따라 </a:t>
            </a:r>
            <a:r>
              <a:rPr lang="en-US" altLang="ko-KR" sz="1200" b="1" dirty="0" smtClean="0"/>
              <a:t>L4</a:t>
            </a:r>
            <a:r>
              <a:rPr lang="ko-KR" altLang="en-US" sz="1200" b="1" dirty="0" smtClean="0"/>
              <a:t>와 </a:t>
            </a:r>
            <a:r>
              <a:rPr lang="en-US" altLang="ko-KR" sz="1200" b="1" dirty="0" smtClean="0"/>
              <a:t>L7</a:t>
            </a:r>
            <a:r>
              <a:rPr lang="ko-KR" altLang="en-US" sz="1200" b="1" dirty="0" smtClean="0"/>
              <a:t>으로 구분</a:t>
            </a:r>
            <a:endParaRPr lang="en-US" altLang="ko-KR" sz="1200" b="1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 err="1" smtClean="0"/>
              <a:t>헬스체크</a:t>
            </a:r>
            <a:r>
              <a:rPr lang="ko-KR" altLang="en-US" sz="1200" b="1" dirty="0" smtClean="0"/>
              <a:t> 주기</a:t>
            </a:r>
            <a:r>
              <a:rPr lang="en-US" altLang="ko-KR" sz="1200" b="1" dirty="0" smtClean="0"/>
              <a:t>(5~300</a:t>
            </a:r>
            <a:r>
              <a:rPr lang="ko-KR" altLang="en-US" sz="1200" b="1" dirty="0" smtClean="0"/>
              <a:t>초</a:t>
            </a:r>
            <a:r>
              <a:rPr lang="en-US" altLang="ko-KR" sz="1200" b="1" dirty="0" smtClean="0"/>
              <a:t>) </a:t>
            </a:r>
            <a:r>
              <a:rPr lang="ko-KR" altLang="en-US" sz="1200" b="1" dirty="0" smtClean="0"/>
              <a:t>및 </a:t>
            </a:r>
            <a:r>
              <a:rPr lang="ko-KR" altLang="en-US" sz="1200" b="1" dirty="0" err="1" smtClean="0"/>
              <a:t>임계값</a:t>
            </a:r>
            <a:r>
              <a:rPr lang="ko-KR" altLang="en-US" sz="1200" b="1" dirty="0" smtClean="0"/>
              <a:t> 설정</a:t>
            </a:r>
            <a:endParaRPr lang="en-US" altLang="ko-KR" sz="1200" b="1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 smtClean="0"/>
              <a:t>VPC </a:t>
            </a:r>
            <a:r>
              <a:rPr lang="ko-KR" altLang="en-US" sz="1200" b="1" dirty="0" smtClean="0"/>
              <a:t>플랫폼</a:t>
            </a:r>
            <a:r>
              <a:rPr lang="en-US" altLang="ko-KR" sz="1200" b="1" dirty="0" smtClean="0"/>
              <a:t>: </a:t>
            </a:r>
            <a:r>
              <a:rPr lang="ko-KR" altLang="en-US" sz="1200" b="1" dirty="0" err="1" smtClean="0"/>
              <a:t>헬스체크</a:t>
            </a:r>
            <a:r>
              <a:rPr lang="ko-KR" altLang="en-US" sz="1200" b="1" dirty="0" smtClean="0"/>
              <a:t> 주기 </a:t>
            </a:r>
            <a:r>
              <a:rPr lang="en-US" altLang="ko-KR" sz="1200" b="1" dirty="0" smtClean="0"/>
              <a:t>Default 30</a:t>
            </a:r>
            <a:r>
              <a:rPr lang="ko-KR" altLang="en-US" sz="1200" b="1" dirty="0" smtClean="0"/>
              <a:t>초</a:t>
            </a:r>
            <a:r>
              <a:rPr lang="en-US" altLang="ko-KR" sz="1200" b="1" dirty="0" smtClean="0"/>
              <a:t>, </a:t>
            </a:r>
            <a:r>
              <a:rPr lang="ko-KR" altLang="en-US" sz="1200" b="1" dirty="0" smtClean="0"/>
              <a:t>주기 변경 가능</a:t>
            </a:r>
            <a:endParaRPr lang="en-US" altLang="ko-KR" sz="1200" b="1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 smtClean="0"/>
              <a:t>Classic </a:t>
            </a:r>
            <a:r>
              <a:rPr lang="ko-KR" altLang="en-US" sz="1200" b="1" dirty="0" smtClean="0"/>
              <a:t>플랫폼</a:t>
            </a:r>
            <a:r>
              <a:rPr lang="en-US" altLang="ko-KR" sz="1200" b="1" dirty="0" smtClean="0"/>
              <a:t>: </a:t>
            </a:r>
            <a:r>
              <a:rPr lang="ko-KR" altLang="en-US" sz="1200" b="1" dirty="0" err="1" smtClean="0"/>
              <a:t>헬스체크</a:t>
            </a:r>
            <a:r>
              <a:rPr lang="ko-KR" altLang="en-US" sz="1200" b="1" dirty="0" smtClean="0"/>
              <a:t> 주기 </a:t>
            </a:r>
            <a:r>
              <a:rPr lang="en-US" altLang="ko-KR" sz="1200" b="1" dirty="0" smtClean="0"/>
              <a:t>Default 6</a:t>
            </a:r>
            <a:r>
              <a:rPr lang="ko-KR" altLang="en-US" sz="1200" b="1" dirty="0" smtClean="0"/>
              <a:t>초</a:t>
            </a:r>
            <a:r>
              <a:rPr lang="en-US" altLang="ko-KR" sz="1200" b="1" dirty="0" smtClean="0"/>
              <a:t>, </a:t>
            </a:r>
            <a:r>
              <a:rPr lang="ko-KR" altLang="en-US" sz="1200" b="1" dirty="0" smtClean="0"/>
              <a:t>주기 변경 불가능</a:t>
            </a:r>
            <a:endParaRPr lang="en-US" altLang="ko-KR" sz="1200" b="1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1132031" y="4332493"/>
            <a:ext cx="29141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600" b="1" dirty="0" smtClean="0">
                <a:solidFill>
                  <a:schemeClr val="accent1"/>
                </a:solidFill>
              </a:rPr>
              <a:t>Target Group </a:t>
            </a:r>
            <a:r>
              <a:rPr lang="ko-KR" altLang="en-US" sz="1600" b="1" dirty="0" smtClean="0">
                <a:solidFill>
                  <a:schemeClr val="accent1"/>
                </a:solidFill>
              </a:rPr>
              <a:t>프로토콜</a:t>
            </a:r>
            <a:endParaRPr lang="ko-KR" altLang="en-US" sz="1600" b="1" dirty="0">
              <a:solidFill>
                <a:schemeClr val="accent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097313" y="4709163"/>
            <a:ext cx="104012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 smtClean="0"/>
              <a:t>TCP: </a:t>
            </a:r>
            <a:r>
              <a:rPr lang="ko-KR" altLang="en-US" sz="1200" b="1" dirty="0" smtClean="0"/>
              <a:t>클라이언트에서 요청이 오면 서버에 </a:t>
            </a:r>
            <a:r>
              <a:rPr lang="en-US" altLang="ko-KR" sz="1200" b="1" dirty="0" smtClean="0"/>
              <a:t>1</a:t>
            </a:r>
            <a:r>
              <a:rPr lang="ko-KR" altLang="en-US" sz="1200" b="1" dirty="0" smtClean="0"/>
              <a:t>개씩 분재하는 방식</a:t>
            </a:r>
            <a:endParaRPr lang="en-US" altLang="ko-KR" sz="1200" b="1" dirty="0" smtClean="0"/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 err="1" smtClean="0"/>
              <a:t>Proxy_TC</a:t>
            </a:r>
            <a:r>
              <a:rPr lang="en-US" altLang="ko-KR" sz="1200" b="1" dirty="0" err="1"/>
              <a:t>P</a:t>
            </a:r>
            <a:r>
              <a:rPr lang="en-US" altLang="ko-KR" sz="1200" b="1" dirty="0" smtClean="0"/>
              <a:t>: </a:t>
            </a:r>
            <a:r>
              <a:rPr lang="ko-KR" altLang="en-US" sz="1200" b="1" dirty="0" smtClean="0"/>
              <a:t>클라이언트 연결이 제일 적은 서버에게 새로운 커넥션을 분해하는 방식</a:t>
            </a:r>
            <a:endParaRPr lang="en-US" altLang="ko-KR" sz="1200" b="1" dirty="0" smtClean="0"/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 smtClean="0"/>
              <a:t>HTTP: </a:t>
            </a:r>
            <a:r>
              <a:rPr lang="ko-KR" altLang="en-US" sz="1200" b="1" dirty="0" smtClean="0"/>
              <a:t>클라이언트 </a:t>
            </a:r>
            <a:r>
              <a:rPr lang="en-US" altLang="ko-KR" sz="1200" b="1" dirty="0" smtClean="0"/>
              <a:t>IP</a:t>
            </a:r>
            <a:r>
              <a:rPr lang="ko-KR" altLang="en-US" sz="1200" b="1" dirty="0" smtClean="0"/>
              <a:t>에 대한 해시테이블을 가지고 클라이언트 </a:t>
            </a:r>
            <a:r>
              <a:rPr lang="en-US" altLang="ko-KR" sz="1200" b="1" dirty="0" smtClean="0"/>
              <a:t>IP</a:t>
            </a:r>
            <a:r>
              <a:rPr lang="ko-KR" altLang="en-US" sz="1200" b="1" dirty="0" smtClean="0"/>
              <a:t>에 </a:t>
            </a:r>
            <a:r>
              <a:rPr lang="ko-KR" altLang="en-US" sz="1200" b="1" dirty="0" err="1" smtClean="0"/>
              <a:t>매핑되는</a:t>
            </a:r>
            <a:r>
              <a:rPr lang="ko-KR" altLang="en-US" sz="1200" b="1" dirty="0" smtClean="0"/>
              <a:t> 서버에 새로운 커넥션을 분배하는 방식</a:t>
            </a:r>
            <a:endParaRPr lang="en-US" altLang="ko-KR" sz="1200" b="1" dirty="0" smtClean="0"/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 smtClean="0"/>
              <a:t>HTTPS: Application Load Balancer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0830" y="3127317"/>
            <a:ext cx="3647750" cy="2073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417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C1FAE98-0419-4281-A341-90C17191CECE}"/>
              </a:ext>
            </a:extLst>
          </p:cNvPr>
          <p:cNvCxnSpPr/>
          <p:nvPr/>
        </p:nvCxnSpPr>
        <p:spPr>
          <a:xfrm>
            <a:off x="1392870" y="1127052"/>
            <a:ext cx="10800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6DD3790-B0BC-48B9-B17B-2682BAB1F22E}"/>
              </a:ext>
            </a:extLst>
          </p:cNvPr>
          <p:cNvSpPr txBox="1"/>
          <p:nvPr/>
        </p:nvSpPr>
        <p:spPr>
          <a:xfrm>
            <a:off x="1392870" y="181320"/>
            <a:ext cx="65517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4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>
                <a:solidFill>
                  <a:schemeClr val="tx1"/>
                </a:solidFill>
              </a:rPr>
              <a:t>NAVER CLOUD PLATFORM 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F1E2849C-9D47-4365-94C1-CAEE8A3B4551}"/>
              </a:ext>
            </a:extLst>
          </p:cNvPr>
          <p:cNvSpPr/>
          <p:nvPr/>
        </p:nvSpPr>
        <p:spPr>
          <a:xfrm>
            <a:off x="10190784" y="220919"/>
            <a:ext cx="1798890" cy="6905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01077981-5227-410B-A2EF-83107FAA768C}"/>
              </a:ext>
            </a:extLst>
          </p:cNvPr>
          <p:cNvSpPr txBox="1"/>
          <p:nvPr/>
        </p:nvSpPr>
        <p:spPr>
          <a:xfrm>
            <a:off x="10191586" y="349458"/>
            <a:ext cx="1797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chemeClr val="bg1"/>
                </a:solidFill>
                <a:latin typeface="+mj-ea"/>
                <a:ea typeface="+mj-ea"/>
              </a:rPr>
              <a:t>VPC </a:t>
            </a:r>
            <a:r>
              <a:rPr lang="ko-KR" altLang="en-US" sz="2000" dirty="0" smtClean="0">
                <a:solidFill>
                  <a:schemeClr val="bg1"/>
                </a:solidFill>
                <a:latin typeface="+mj-ea"/>
                <a:ea typeface="+mj-ea"/>
              </a:rPr>
              <a:t>구성요소</a:t>
            </a:r>
            <a:endParaRPr lang="ko-KR" altLang="en-US" sz="2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79631" y="1971556"/>
            <a:ext cx="33901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600" b="1" dirty="0" smtClean="0">
                <a:solidFill>
                  <a:schemeClr val="accent1"/>
                </a:solidFill>
              </a:rPr>
              <a:t>Global DNS </a:t>
            </a:r>
            <a:r>
              <a:rPr lang="ko-KR" altLang="en-US" sz="1600" b="1" dirty="0" smtClean="0">
                <a:solidFill>
                  <a:schemeClr val="accent1"/>
                </a:solidFill>
              </a:rPr>
              <a:t>이란</a:t>
            </a:r>
            <a:r>
              <a:rPr lang="en-US" altLang="ko-KR" sz="1600" b="1" dirty="0" smtClean="0">
                <a:solidFill>
                  <a:schemeClr val="accent1"/>
                </a:solidFill>
              </a:rPr>
              <a:t>?</a:t>
            </a:r>
            <a:endParaRPr lang="ko-KR" altLang="en-US" sz="1600" b="1" dirty="0">
              <a:solidFill>
                <a:schemeClr val="accent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69168" y="2319924"/>
            <a:ext cx="648286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 smtClean="0"/>
              <a:t>도메인 등록 서비스</a:t>
            </a:r>
            <a:endParaRPr lang="en-US" altLang="ko-KR" sz="1200" b="1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 smtClean="0"/>
              <a:t>다양한 레코드 타입 지원</a:t>
            </a:r>
            <a:r>
              <a:rPr lang="en-US" altLang="ko-KR" sz="1200" b="1" dirty="0" smtClean="0"/>
              <a:t>(A, NS, PTR, AAAA, MX, CNAME, SPF, TXT, SRV, CAA)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 smtClean="0"/>
              <a:t>Alias </a:t>
            </a:r>
            <a:r>
              <a:rPr lang="ko-KR" altLang="en-US" sz="1200" b="1" dirty="0" smtClean="0"/>
              <a:t>기능 제공 및 설정 반영 단계 추가</a:t>
            </a:r>
            <a:endParaRPr lang="en-US" altLang="ko-KR" sz="1200" b="1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 smtClean="0"/>
              <a:t>등록 도메인으로 이입되는 트래픽을 분기 </a:t>
            </a:r>
            <a:r>
              <a:rPr lang="en-US" altLang="ko-KR" sz="1200" b="1" dirty="0" smtClean="0"/>
              <a:t>(Round Robin)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 smtClean="0"/>
              <a:t>모니터링 기능 제공</a:t>
            </a:r>
            <a:endParaRPr lang="en-US" altLang="ko-KR" sz="1200" b="1" dirty="0" smtClean="0"/>
          </a:p>
        </p:txBody>
      </p:sp>
    </p:spTree>
    <p:extLst>
      <p:ext uri="{BB962C8B-B14F-4D97-AF65-F5344CB8AC3E}">
        <p14:creationId xmlns:p14="http://schemas.microsoft.com/office/powerpoint/2010/main" val="4097917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C1FAE98-0419-4281-A341-90C17191CECE}"/>
              </a:ext>
            </a:extLst>
          </p:cNvPr>
          <p:cNvCxnSpPr/>
          <p:nvPr/>
        </p:nvCxnSpPr>
        <p:spPr>
          <a:xfrm>
            <a:off x="1392870" y="1127052"/>
            <a:ext cx="10800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6DD3790-B0BC-48B9-B17B-2682BAB1F22E}"/>
              </a:ext>
            </a:extLst>
          </p:cNvPr>
          <p:cNvSpPr txBox="1"/>
          <p:nvPr/>
        </p:nvSpPr>
        <p:spPr>
          <a:xfrm>
            <a:off x="1392870" y="181320"/>
            <a:ext cx="65517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4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>
                <a:solidFill>
                  <a:schemeClr val="tx1"/>
                </a:solidFill>
              </a:rPr>
              <a:t>NAVER CLOUD PLATFORM 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F1E2849C-9D47-4365-94C1-CAEE8A3B4551}"/>
              </a:ext>
            </a:extLst>
          </p:cNvPr>
          <p:cNvSpPr/>
          <p:nvPr/>
        </p:nvSpPr>
        <p:spPr>
          <a:xfrm>
            <a:off x="10190784" y="220919"/>
            <a:ext cx="1798890" cy="6905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01077981-5227-410B-A2EF-83107FAA768C}"/>
              </a:ext>
            </a:extLst>
          </p:cNvPr>
          <p:cNvSpPr txBox="1"/>
          <p:nvPr/>
        </p:nvSpPr>
        <p:spPr>
          <a:xfrm>
            <a:off x="10191586" y="349458"/>
            <a:ext cx="1797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chemeClr val="bg1"/>
                </a:solidFill>
                <a:latin typeface="+mj-ea"/>
                <a:ea typeface="+mj-ea"/>
              </a:rPr>
              <a:t>VPC </a:t>
            </a:r>
            <a:r>
              <a:rPr lang="ko-KR" altLang="en-US" sz="2000" dirty="0" smtClean="0">
                <a:solidFill>
                  <a:schemeClr val="bg1"/>
                </a:solidFill>
                <a:latin typeface="+mj-ea"/>
                <a:ea typeface="+mj-ea"/>
              </a:rPr>
              <a:t>구성요소</a:t>
            </a:r>
            <a:endParaRPr lang="ko-KR" altLang="en-US" sz="2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79631" y="1875036"/>
            <a:ext cx="33901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600" b="1" dirty="0" smtClean="0">
                <a:solidFill>
                  <a:schemeClr val="accent1"/>
                </a:solidFill>
              </a:rPr>
              <a:t>CDN+, Global CDN </a:t>
            </a:r>
            <a:r>
              <a:rPr lang="ko-KR" altLang="en-US" sz="1600" b="1" dirty="0" smtClean="0">
                <a:solidFill>
                  <a:schemeClr val="accent1"/>
                </a:solidFill>
              </a:rPr>
              <a:t>이란</a:t>
            </a:r>
            <a:r>
              <a:rPr lang="en-US" altLang="ko-KR" sz="1600" b="1" dirty="0" smtClean="0">
                <a:solidFill>
                  <a:schemeClr val="accent1"/>
                </a:solidFill>
              </a:rPr>
              <a:t>?</a:t>
            </a:r>
            <a:endParaRPr lang="ko-KR" altLang="en-US" sz="1600" b="1" dirty="0">
              <a:solidFill>
                <a:schemeClr val="accent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69168" y="2223404"/>
            <a:ext cx="673774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 smtClean="0"/>
              <a:t>컨텐츠를 </a:t>
            </a:r>
            <a:r>
              <a:rPr lang="en-US" altLang="ko-KR" sz="1200" b="1" dirty="0" smtClean="0"/>
              <a:t>Caching </a:t>
            </a:r>
            <a:r>
              <a:rPr lang="ko-KR" altLang="en-US" sz="1200" b="1" dirty="0" smtClean="0"/>
              <a:t>하여 보다 빠르고 안정적으로 사용자에게 전송하는 서비스</a:t>
            </a:r>
            <a:endParaRPr lang="en-US" altLang="ko-KR" sz="1200" b="1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 smtClean="0"/>
              <a:t>국내</a:t>
            </a:r>
            <a:r>
              <a:rPr lang="en-US" altLang="ko-KR" sz="1200" b="1" dirty="0" smtClean="0"/>
              <a:t>, </a:t>
            </a:r>
            <a:r>
              <a:rPr lang="ko-KR" altLang="en-US" sz="1200" b="1" dirty="0" smtClean="0"/>
              <a:t>국외 주 서비스 지역에 따른 </a:t>
            </a:r>
            <a:r>
              <a:rPr lang="en-US" altLang="ko-KR" sz="1200" b="1" dirty="0" smtClean="0"/>
              <a:t>CDN </a:t>
            </a:r>
            <a:r>
              <a:rPr lang="ko-KR" altLang="en-US" sz="1200" b="1" dirty="0" smtClean="0"/>
              <a:t>상품 분리 제공</a:t>
            </a:r>
            <a:r>
              <a:rPr lang="en-US" altLang="ko-KR" sz="1200" b="1" dirty="0" smtClean="0"/>
              <a:t>(CDN+: </a:t>
            </a:r>
            <a:r>
              <a:rPr lang="ko-KR" altLang="en-US" sz="1200" b="1" dirty="0" smtClean="0"/>
              <a:t>국내 전용</a:t>
            </a:r>
            <a:r>
              <a:rPr lang="en-US" altLang="ko-KR" sz="1200" b="1" dirty="0" smtClean="0"/>
              <a:t>, GCDN: </a:t>
            </a:r>
            <a:r>
              <a:rPr lang="ko-KR" altLang="en-US" sz="1200" b="1" dirty="0" smtClean="0"/>
              <a:t>국외 전용</a:t>
            </a:r>
            <a:r>
              <a:rPr lang="en-US" altLang="ko-KR" sz="1200" b="1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 smtClean="0"/>
              <a:t>원본은 </a:t>
            </a:r>
            <a:r>
              <a:rPr lang="en-US" altLang="ko-KR" sz="1200" b="1" dirty="0" smtClean="0"/>
              <a:t>NCP </a:t>
            </a:r>
            <a:r>
              <a:rPr lang="ko-KR" altLang="en-US" sz="1200" b="1" dirty="0" smtClean="0"/>
              <a:t>오브젝트 스토리지 혹은 </a:t>
            </a:r>
            <a:r>
              <a:rPr lang="ko-KR" altLang="en-US" sz="1200" b="1" dirty="0" err="1" smtClean="0"/>
              <a:t>커스텀</a:t>
            </a:r>
            <a:r>
              <a:rPr lang="ko-KR" altLang="en-US" sz="1200" b="1" dirty="0" smtClean="0"/>
              <a:t> 오리진 서버를 둘 수 있음</a:t>
            </a:r>
            <a:endParaRPr lang="en-US" altLang="ko-KR" sz="1200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 smtClean="0"/>
              <a:t>도메인은 랜덤 </a:t>
            </a:r>
            <a:r>
              <a:rPr lang="en-US" altLang="ko-KR" sz="1200" b="1" dirty="0" smtClean="0"/>
              <a:t>CDN </a:t>
            </a:r>
            <a:r>
              <a:rPr lang="ko-KR" altLang="en-US" sz="1200" b="1" dirty="0" smtClean="0"/>
              <a:t>도메인 </a:t>
            </a:r>
            <a:r>
              <a:rPr lang="en-US" altLang="ko-KR" sz="1200" b="1" dirty="0" smtClean="0"/>
              <a:t>(*.ntruss.com)</a:t>
            </a:r>
            <a:r>
              <a:rPr lang="ko-KR" altLang="en-US" sz="1200" b="1" dirty="0"/>
              <a:t> </a:t>
            </a:r>
            <a:r>
              <a:rPr lang="ko-KR" altLang="en-US" sz="1200" b="1" dirty="0" smtClean="0"/>
              <a:t>혹은 보유하고 있는 도메인 사용 가능</a:t>
            </a:r>
            <a:endParaRPr lang="en-US" altLang="ko-KR" sz="1200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 smtClean="0"/>
              <a:t>지원 프로토콜은 </a:t>
            </a:r>
            <a:r>
              <a:rPr lang="en-US" altLang="ko-KR" sz="1200" b="1" dirty="0" smtClean="0"/>
              <a:t>HTTP/S</a:t>
            </a:r>
          </a:p>
        </p:txBody>
      </p:sp>
    </p:spTree>
    <p:extLst>
      <p:ext uri="{BB962C8B-B14F-4D97-AF65-F5344CB8AC3E}">
        <p14:creationId xmlns:p14="http://schemas.microsoft.com/office/powerpoint/2010/main" val="3593401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C1FAE98-0419-4281-A341-90C17191CECE}"/>
              </a:ext>
            </a:extLst>
          </p:cNvPr>
          <p:cNvCxnSpPr/>
          <p:nvPr/>
        </p:nvCxnSpPr>
        <p:spPr>
          <a:xfrm>
            <a:off x="1392870" y="1127052"/>
            <a:ext cx="10800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6DD3790-B0BC-48B9-B17B-2682BAB1F22E}"/>
              </a:ext>
            </a:extLst>
          </p:cNvPr>
          <p:cNvSpPr txBox="1"/>
          <p:nvPr/>
        </p:nvSpPr>
        <p:spPr>
          <a:xfrm>
            <a:off x="1392870" y="181320"/>
            <a:ext cx="65517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4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>
                <a:solidFill>
                  <a:schemeClr val="tx1"/>
                </a:solidFill>
              </a:rPr>
              <a:t>NAVER CLOUD PLATFORM 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F1E2849C-9D47-4365-94C1-CAEE8A3B4551}"/>
              </a:ext>
            </a:extLst>
          </p:cNvPr>
          <p:cNvSpPr/>
          <p:nvPr/>
        </p:nvSpPr>
        <p:spPr>
          <a:xfrm>
            <a:off x="10190784" y="220919"/>
            <a:ext cx="1798890" cy="6905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01077981-5227-410B-A2EF-83107FAA768C}"/>
              </a:ext>
            </a:extLst>
          </p:cNvPr>
          <p:cNvSpPr txBox="1"/>
          <p:nvPr/>
        </p:nvSpPr>
        <p:spPr>
          <a:xfrm>
            <a:off x="10191586" y="349458"/>
            <a:ext cx="1797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chemeClr val="bg1"/>
                </a:solidFill>
                <a:latin typeface="+mj-ea"/>
                <a:ea typeface="+mj-ea"/>
              </a:rPr>
              <a:t>VPC </a:t>
            </a:r>
            <a:r>
              <a:rPr lang="ko-KR" altLang="en-US" sz="2000" dirty="0" smtClean="0">
                <a:solidFill>
                  <a:schemeClr val="bg1"/>
                </a:solidFill>
                <a:latin typeface="+mj-ea"/>
                <a:ea typeface="+mj-ea"/>
              </a:rPr>
              <a:t>구성요소</a:t>
            </a:r>
            <a:endParaRPr lang="ko-KR" altLang="en-US" sz="2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1132031" y="1505473"/>
            <a:ext cx="25636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600" b="1" dirty="0" smtClean="0">
                <a:solidFill>
                  <a:schemeClr val="accent1"/>
                </a:solidFill>
              </a:rPr>
              <a:t>CDN</a:t>
            </a:r>
            <a:r>
              <a:rPr lang="ko-KR" altLang="en-US" sz="1600" b="1" dirty="0" smtClean="0">
                <a:solidFill>
                  <a:schemeClr val="accent1"/>
                </a:solidFill>
              </a:rPr>
              <a:t>이 언제 필요할까</a:t>
            </a:r>
            <a:r>
              <a:rPr lang="en-US" altLang="ko-KR" sz="1600" b="1" dirty="0" smtClean="0">
                <a:solidFill>
                  <a:schemeClr val="accent1"/>
                </a:solidFill>
              </a:rPr>
              <a:t>?</a:t>
            </a:r>
            <a:endParaRPr lang="ko-KR" altLang="en-US" sz="1600" b="1" dirty="0">
              <a:solidFill>
                <a:schemeClr val="accent1"/>
              </a:solidFill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1097313" y="1882143"/>
            <a:ext cx="70484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 smtClean="0"/>
              <a:t>대규모 파일 배포나 이미지 서비스</a:t>
            </a:r>
            <a:r>
              <a:rPr lang="en-US" altLang="ko-KR" sz="1200" b="1" dirty="0" smtClean="0"/>
              <a:t>, </a:t>
            </a:r>
            <a:r>
              <a:rPr lang="ko-KR" altLang="en-US" sz="1200" b="1" dirty="0" smtClean="0"/>
              <a:t>동영상</a:t>
            </a:r>
            <a:r>
              <a:rPr lang="en-US" altLang="ko-KR" sz="1200" b="1" dirty="0"/>
              <a:t> </a:t>
            </a:r>
            <a:r>
              <a:rPr lang="ko-KR" altLang="en-US" sz="1200" b="1" dirty="0" smtClean="0"/>
              <a:t>서비스 등 대규모로 트래픽이 발생하는 경우</a:t>
            </a:r>
            <a:endParaRPr lang="en-US" altLang="ko-KR" sz="1200" b="1" dirty="0" smtClean="0"/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 err="1" smtClean="0"/>
              <a:t>웹서버를</a:t>
            </a:r>
            <a:r>
              <a:rPr lang="ko-KR" altLang="en-US" sz="1200" b="1" dirty="0" smtClean="0"/>
              <a:t> 통해 배포하게 되면 </a:t>
            </a:r>
            <a:r>
              <a:rPr lang="ko-KR" altLang="en-US" sz="1200" b="1" dirty="0" err="1" smtClean="0"/>
              <a:t>웹서버의</a:t>
            </a:r>
            <a:r>
              <a:rPr lang="ko-KR" altLang="en-US" sz="1200" b="1" dirty="0" smtClean="0"/>
              <a:t> 용량이 기하 급수적으로 </a:t>
            </a:r>
            <a:r>
              <a:rPr lang="ko-KR" altLang="en-US" sz="1200" b="1" dirty="0" err="1" smtClean="0"/>
              <a:t>커져야함</a:t>
            </a:r>
            <a:r>
              <a:rPr lang="en-US" altLang="ko-KR" sz="1200" b="1" dirty="0" smtClean="0"/>
              <a:t>.</a:t>
            </a:r>
            <a:endParaRPr lang="en-US" altLang="ko-KR" sz="1200" b="1" dirty="0"/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 smtClean="0"/>
              <a:t>이러한 대규모 트래픽에 효과적으로 대응하기 위한 서비스</a:t>
            </a:r>
            <a:endParaRPr lang="en-US" altLang="ko-KR" sz="1200" b="1" dirty="0" smtClean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1200" y="2843589"/>
            <a:ext cx="5191760" cy="3475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633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3DAC70A-0046-44F5-BF87-509F407BE92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D32AF113-F636-4CD8-B376-650056BFB8D2}"/>
              </a:ext>
            </a:extLst>
          </p:cNvPr>
          <p:cNvCxnSpPr/>
          <p:nvPr/>
        </p:nvCxnSpPr>
        <p:spPr>
          <a:xfrm>
            <a:off x="733647" y="1435395"/>
            <a:ext cx="5362353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8F544C8-631A-4628-85D2-115B51977D86}"/>
              </a:ext>
            </a:extLst>
          </p:cNvPr>
          <p:cNvSpPr txBox="1"/>
          <p:nvPr/>
        </p:nvSpPr>
        <p:spPr>
          <a:xfrm>
            <a:off x="935664" y="460567"/>
            <a:ext cx="130676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목차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3FFB9C-9F43-4D85-9480-BCD6DD4847DE}"/>
              </a:ext>
            </a:extLst>
          </p:cNvPr>
          <p:cNvSpPr txBox="1"/>
          <p:nvPr/>
        </p:nvSpPr>
        <p:spPr>
          <a:xfrm>
            <a:off x="1117932" y="2663726"/>
            <a:ext cx="48461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50" dirty="0" smtClean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네이버 </a:t>
            </a:r>
            <a:r>
              <a:rPr lang="ko-KR" altLang="en-US" sz="2400" spc="-150" dirty="0" err="1" smtClean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클라우드</a:t>
            </a:r>
            <a:r>
              <a:rPr lang="ko-KR" altLang="en-US" sz="2400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2400" spc="-150" dirty="0" smtClean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플랫폼 전체 라인업</a:t>
            </a:r>
            <a:endParaRPr lang="ko-KR" altLang="en-US" sz="2400" spc="-15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15BA202-91FF-4AD7-985B-7DEBE4AD84E2}"/>
              </a:ext>
            </a:extLst>
          </p:cNvPr>
          <p:cNvSpPr txBox="1"/>
          <p:nvPr/>
        </p:nvSpPr>
        <p:spPr>
          <a:xfrm>
            <a:off x="168198" y="2709892"/>
            <a:ext cx="8451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01   &gt;&gt;</a:t>
            </a:r>
            <a:endParaRPr lang="ko-KR" altLang="en-US" sz="2000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144068-0C6B-4D8E-8428-E62B0F8294FF}"/>
              </a:ext>
            </a:extLst>
          </p:cNvPr>
          <p:cNvSpPr txBox="1"/>
          <p:nvPr/>
        </p:nvSpPr>
        <p:spPr>
          <a:xfrm>
            <a:off x="1117932" y="3477967"/>
            <a:ext cx="32496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150" dirty="0" smtClean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Networking Service </a:t>
            </a:r>
            <a:r>
              <a:rPr lang="ko-KR" altLang="en-US" sz="2400" spc="-150" dirty="0" smtClean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구성</a:t>
            </a:r>
            <a:endParaRPr lang="ko-KR" altLang="en-US" sz="2400" spc="-15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BA9DF80-6DDF-4D56-AD45-08BA0EBA1A64}"/>
              </a:ext>
            </a:extLst>
          </p:cNvPr>
          <p:cNvSpPr txBox="1"/>
          <p:nvPr/>
        </p:nvSpPr>
        <p:spPr>
          <a:xfrm>
            <a:off x="168198" y="3524133"/>
            <a:ext cx="8451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02   &gt;&gt;</a:t>
            </a:r>
            <a:endParaRPr lang="ko-KR" altLang="en-US" sz="2000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86CA4E2-DB61-44F8-8634-BC0D12F982FE}"/>
              </a:ext>
            </a:extLst>
          </p:cNvPr>
          <p:cNvSpPr txBox="1"/>
          <p:nvPr/>
        </p:nvSpPr>
        <p:spPr>
          <a:xfrm>
            <a:off x="1117932" y="4292208"/>
            <a:ext cx="36134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150" dirty="0" smtClean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Network Service </a:t>
            </a:r>
            <a:r>
              <a:rPr lang="ko-KR" altLang="en-US" sz="2400" spc="-150" dirty="0" smtClean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세부 기능</a:t>
            </a:r>
            <a:r>
              <a:rPr lang="en-US" altLang="ko-KR" sz="2400" spc="-150" dirty="0" smtClean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 </a:t>
            </a:r>
            <a:endParaRPr lang="ko-KR" altLang="en-US" sz="2400" spc="-15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DBB29BA-6597-4383-85D4-7AE42F80434E}"/>
              </a:ext>
            </a:extLst>
          </p:cNvPr>
          <p:cNvSpPr txBox="1"/>
          <p:nvPr/>
        </p:nvSpPr>
        <p:spPr>
          <a:xfrm>
            <a:off x="168198" y="4338374"/>
            <a:ext cx="8451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03   &gt;&gt;</a:t>
            </a:r>
            <a:endParaRPr lang="ko-KR" altLang="en-US" sz="2000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A9610BA-4B98-4236-8BF3-845AA8DB9B54}"/>
              </a:ext>
            </a:extLst>
          </p:cNvPr>
          <p:cNvSpPr txBox="1"/>
          <p:nvPr/>
        </p:nvSpPr>
        <p:spPr>
          <a:xfrm>
            <a:off x="1117932" y="5106449"/>
            <a:ext cx="41905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150" dirty="0" smtClean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Network Service </a:t>
            </a:r>
            <a:r>
              <a:rPr lang="ko-KR" altLang="en-US" sz="2400" spc="-150" dirty="0" smtClean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세부 기능 데모</a:t>
            </a:r>
            <a:endParaRPr lang="ko-KR" altLang="en-US" sz="2400" spc="-15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F9222CD-3D53-416F-B340-09037390F9BD}"/>
              </a:ext>
            </a:extLst>
          </p:cNvPr>
          <p:cNvSpPr txBox="1"/>
          <p:nvPr/>
        </p:nvSpPr>
        <p:spPr>
          <a:xfrm>
            <a:off x="168198" y="5152615"/>
            <a:ext cx="8451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04   &gt;&gt;</a:t>
            </a:r>
            <a:endParaRPr lang="ko-KR" altLang="en-US" sz="2000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1236" y="6392077"/>
            <a:ext cx="2000764" cy="508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816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>
            <a:extLst>
              <a:ext uri="{FF2B5EF4-FFF2-40B4-BE49-F238E27FC236}">
                <a16:creationId xmlns:a16="http://schemas.microsoft.com/office/drawing/2014/main" id="{F1E2849C-9D47-4365-94C1-CAEE8A3B4551}"/>
              </a:ext>
            </a:extLst>
          </p:cNvPr>
          <p:cNvSpPr/>
          <p:nvPr/>
        </p:nvSpPr>
        <p:spPr>
          <a:xfrm>
            <a:off x="10502538" y="220919"/>
            <a:ext cx="1110342" cy="6905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C1FAE98-0419-4281-A341-90C17191CECE}"/>
              </a:ext>
            </a:extLst>
          </p:cNvPr>
          <p:cNvCxnSpPr/>
          <p:nvPr/>
        </p:nvCxnSpPr>
        <p:spPr>
          <a:xfrm>
            <a:off x="1392870" y="1127052"/>
            <a:ext cx="10800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6DD3790-B0BC-48B9-B17B-2682BAB1F22E}"/>
              </a:ext>
            </a:extLst>
          </p:cNvPr>
          <p:cNvSpPr txBox="1"/>
          <p:nvPr/>
        </p:nvSpPr>
        <p:spPr>
          <a:xfrm>
            <a:off x="1392870" y="181320"/>
            <a:ext cx="65517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4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>
                <a:solidFill>
                  <a:schemeClr val="tx1"/>
                </a:solidFill>
              </a:rPr>
              <a:t>NAVER CLOUD PLATFORM 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01077981-5227-410B-A2EF-83107FAA768C}"/>
              </a:ext>
            </a:extLst>
          </p:cNvPr>
          <p:cNvSpPr txBox="1"/>
          <p:nvPr/>
        </p:nvSpPr>
        <p:spPr>
          <a:xfrm>
            <a:off x="10747026" y="349458"/>
            <a:ext cx="6864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chemeClr val="bg1"/>
                </a:solidFill>
                <a:latin typeface="+mj-ea"/>
                <a:ea typeface="+mj-ea"/>
              </a:rPr>
              <a:t>VPC</a:t>
            </a:r>
            <a:endParaRPr lang="ko-KR" altLang="en-US" sz="2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79631" y="1621036"/>
            <a:ext cx="37257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600" b="1" dirty="0">
                <a:solidFill>
                  <a:schemeClr val="accent1"/>
                </a:solidFill>
              </a:rPr>
              <a:t>VPC(Virtual Private Cloud) </a:t>
            </a:r>
            <a:r>
              <a:rPr lang="ko-KR" altLang="en-US" sz="1600" b="1" dirty="0" smtClean="0">
                <a:solidFill>
                  <a:schemeClr val="accent1"/>
                </a:solidFill>
              </a:rPr>
              <a:t>생성 </a:t>
            </a:r>
            <a:endParaRPr lang="ko-KR" altLang="en-US" sz="1600" b="1" dirty="0">
              <a:solidFill>
                <a:schemeClr val="accent1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6062" y="2154197"/>
            <a:ext cx="7628709" cy="3895080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266596" y="2672014"/>
            <a:ext cx="751114" cy="273476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2318541" y="4171951"/>
            <a:ext cx="3807939" cy="18288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2318541" y="4393475"/>
            <a:ext cx="3807939" cy="189956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1837710" y="2945490"/>
            <a:ext cx="180000" cy="180000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tx1"/>
                </a:solidFill>
              </a:rPr>
              <a:t>1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2228541" y="3921737"/>
            <a:ext cx="180000" cy="180000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 smtClean="0">
                <a:solidFill>
                  <a:schemeClr val="tx1"/>
                </a:solidFill>
              </a:rPr>
              <a:t>2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2264430" y="4622075"/>
            <a:ext cx="180000" cy="180000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 smtClean="0">
                <a:solidFill>
                  <a:schemeClr val="tx1"/>
                </a:solidFill>
              </a:rPr>
              <a:t>3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8707757" y="4622075"/>
            <a:ext cx="389457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900" b="1" dirty="0"/>
              <a:t>RFC1918</a:t>
            </a:r>
            <a:r>
              <a:rPr lang="ko-KR" altLang="en-US" sz="900" b="1" dirty="0"/>
              <a:t>에 명시된 사설 </a:t>
            </a:r>
            <a:r>
              <a:rPr lang="en-US" altLang="ko-KR" sz="900" b="1" dirty="0"/>
              <a:t>IP </a:t>
            </a:r>
            <a:r>
              <a:rPr lang="ko-KR" altLang="en-US" sz="900" b="1" dirty="0"/>
              <a:t>주소 대역 제공</a:t>
            </a:r>
            <a:endParaRPr lang="en-US" altLang="ko-KR" sz="900" b="1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900" b="1" dirty="0"/>
              <a:t>10.0.0.0/16 (10.0.0.0 ~ 10.0.255.255)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900" b="1" dirty="0"/>
              <a:t>172.16.0.0/16 (172.16.0.0 ~ 172.16.255.255)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900" b="1" dirty="0"/>
              <a:t>  192.168.0.0/16 (192.168.0.0 ~ 192.168.255.255)</a:t>
            </a:r>
          </a:p>
        </p:txBody>
      </p:sp>
      <p:sp>
        <p:nvSpPr>
          <p:cNvPr id="31" name="직사각형 30"/>
          <p:cNvSpPr/>
          <p:nvPr/>
        </p:nvSpPr>
        <p:spPr>
          <a:xfrm>
            <a:off x="4213859" y="4846299"/>
            <a:ext cx="491491" cy="222069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4719173" y="5025470"/>
            <a:ext cx="180000" cy="180000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tx1"/>
                </a:solidFill>
              </a:rPr>
              <a:t>4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cxnSp>
        <p:nvCxnSpPr>
          <p:cNvPr id="28" name="꺾인 연결선 27"/>
          <p:cNvCxnSpPr>
            <a:stCxn id="14" idx="3"/>
          </p:cNvCxnSpPr>
          <p:nvPr/>
        </p:nvCxnSpPr>
        <p:spPr>
          <a:xfrm>
            <a:off x="6126480" y="4488453"/>
            <a:ext cx="2919984" cy="579915"/>
          </a:xfrm>
          <a:prstGeom prst="bentConnector3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9381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C1FAE98-0419-4281-A341-90C17191CECE}"/>
              </a:ext>
            </a:extLst>
          </p:cNvPr>
          <p:cNvCxnSpPr/>
          <p:nvPr/>
        </p:nvCxnSpPr>
        <p:spPr>
          <a:xfrm>
            <a:off x="1392870" y="1127052"/>
            <a:ext cx="10800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6DD3790-B0BC-48B9-B17B-2682BAB1F22E}"/>
              </a:ext>
            </a:extLst>
          </p:cNvPr>
          <p:cNvSpPr txBox="1"/>
          <p:nvPr/>
        </p:nvSpPr>
        <p:spPr>
          <a:xfrm>
            <a:off x="1392870" y="181320"/>
            <a:ext cx="65517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4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>
                <a:solidFill>
                  <a:schemeClr val="tx1"/>
                </a:solidFill>
              </a:rPr>
              <a:t>NAVER CLOUD PLATFORM 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79631" y="1621036"/>
            <a:ext cx="33901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600" b="1" dirty="0">
                <a:solidFill>
                  <a:schemeClr val="accent1"/>
                </a:solidFill>
              </a:rPr>
              <a:t>VPC(Virtual Private Cloud) </a:t>
            </a:r>
            <a:r>
              <a:rPr lang="ko-KR" altLang="en-US" sz="1600" b="1" dirty="0" smtClean="0">
                <a:solidFill>
                  <a:schemeClr val="accent1"/>
                </a:solidFill>
              </a:rPr>
              <a:t>생성 </a:t>
            </a:r>
            <a:endParaRPr lang="ko-KR" altLang="en-US" sz="1600" b="1" dirty="0">
              <a:solidFill>
                <a:schemeClr val="accent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4440" y="2169137"/>
            <a:ext cx="9624060" cy="3505200"/>
          </a:xfrm>
          <a:prstGeom prst="rect">
            <a:avLst/>
          </a:prstGeom>
        </p:spPr>
      </p:pic>
      <p:sp>
        <p:nvSpPr>
          <p:cNvPr id="32" name="타원 31"/>
          <p:cNvSpPr/>
          <p:nvPr/>
        </p:nvSpPr>
        <p:spPr>
          <a:xfrm>
            <a:off x="10580477" y="4992735"/>
            <a:ext cx="180000" cy="180000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smtClean="0">
                <a:solidFill>
                  <a:schemeClr val="tx1"/>
                </a:solidFill>
              </a:rPr>
              <a:t>1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9570720" y="4971700"/>
            <a:ext cx="947982" cy="233771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8185405" y="3683965"/>
            <a:ext cx="4006595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 smtClean="0">
                <a:latin typeface="+mj-lt"/>
              </a:rPr>
              <a:t>CIDR </a:t>
            </a:r>
            <a:r>
              <a:rPr lang="ko-KR" altLang="en-US" sz="900" b="1" dirty="0" smtClean="0">
                <a:latin typeface="+mj-lt"/>
              </a:rPr>
              <a:t>블록 이란</a:t>
            </a:r>
            <a:r>
              <a:rPr lang="en-US" altLang="ko-KR" sz="900" b="1" dirty="0" smtClean="0">
                <a:latin typeface="+mj-lt"/>
              </a:rPr>
              <a:t>?</a:t>
            </a:r>
          </a:p>
          <a:p>
            <a:pPr algn="ctr"/>
            <a:endParaRPr lang="en-US" altLang="ko-KR" sz="900" b="1" dirty="0">
              <a:latin typeface="+mj-lt"/>
            </a:endParaRPr>
          </a:p>
          <a:p>
            <a:pPr algn="ctr"/>
            <a:r>
              <a:rPr lang="en-US" altLang="ko-KR" sz="900" b="1" dirty="0"/>
              <a:t>CIDR</a:t>
            </a:r>
            <a:r>
              <a:rPr lang="ko-KR" altLang="en-US" sz="900" b="1" dirty="0"/>
              <a:t>는 기존의 </a:t>
            </a:r>
            <a:r>
              <a:rPr lang="en-US" altLang="ko-KR" sz="900" b="1" dirty="0"/>
              <a:t>IP </a:t>
            </a:r>
            <a:r>
              <a:rPr lang="ko-KR" altLang="en-US" sz="900" b="1" dirty="0"/>
              <a:t>주소 할당 방식이었던 네트워크 클래스를 방법을 대체한 방식입니다</a:t>
            </a:r>
            <a:r>
              <a:rPr lang="en-US" altLang="ko-KR" sz="900" b="1" dirty="0"/>
              <a:t>. CIDR</a:t>
            </a:r>
            <a:r>
              <a:rPr lang="ko-KR" altLang="en-US" sz="900" b="1" dirty="0"/>
              <a:t>는 </a:t>
            </a:r>
            <a:r>
              <a:rPr lang="en-US" altLang="ko-KR" sz="900" b="1" dirty="0"/>
              <a:t>IP Address</a:t>
            </a:r>
            <a:r>
              <a:rPr lang="ko-KR" altLang="en-US" sz="900" b="1" dirty="0"/>
              <a:t>의 영역을 나눌 때 기존방식보다 유연하게 자신이 원하는 </a:t>
            </a:r>
            <a:r>
              <a:rPr lang="en-US" altLang="ko-KR" sz="900" b="1" dirty="0"/>
              <a:t>Network Address</a:t>
            </a:r>
            <a:r>
              <a:rPr lang="ko-KR" altLang="en-US" sz="900" b="1" dirty="0"/>
              <a:t>와 </a:t>
            </a:r>
            <a:r>
              <a:rPr lang="en-US" altLang="ko-KR" sz="900" b="1" dirty="0"/>
              <a:t>Host Address</a:t>
            </a:r>
            <a:r>
              <a:rPr lang="ko-KR" altLang="en-US" sz="900" b="1" dirty="0"/>
              <a:t>를 나눌 수 있습니다</a:t>
            </a:r>
            <a:r>
              <a:rPr lang="en-US" altLang="ko-KR" sz="900" b="1" dirty="0"/>
              <a:t>.</a:t>
            </a:r>
            <a:endParaRPr lang="ko-KR" altLang="en-US" sz="900" b="1" dirty="0">
              <a:latin typeface="+mj-lt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1E2849C-9D47-4365-94C1-CAEE8A3B4551}"/>
              </a:ext>
            </a:extLst>
          </p:cNvPr>
          <p:cNvSpPr/>
          <p:nvPr/>
        </p:nvSpPr>
        <p:spPr>
          <a:xfrm>
            <a:off x="10502538" y="220919"/>
            <a:ext cx="1110342" cy="6905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1077981-5227-410B-A2EF-83107FAA768C}"/>
              </a:ext>
            </a:extLst>
          </p:cNvPr>
          <p:cNvSpPr txBox="1"/>
          <p:nvPr/>
        </p:nvSpPr>
        <p:spPr>
          <a:xfrm>
            <a:off x="10747026" y="349458"/>
            <a:ext cx="6864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chemeClr val="bg1"/>
                </a:solidFill>
                <a:latin typeface="+mj-ea"/>
                <a:ea typeface="+mj-ea"/>
              </a:rPr>
              <a:t>VPC</a:t>
            </a:r>
            <a:endParaRPr lang="ko-KR" altLang="en-US" sz="2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688883" y="5307296"/>
            <a:ext cx="211628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 smtClean="0"/>
              <a:t>VPC</a:t>
            </a:r>
            <a:r>
              <a:rPr lang="ko-KR" altLang="en-US" sz="800" b="1" dirty="0"/>
              <a:t> </a:t>
            </a:r>
            <a:r>
              <a:rPr lang="ko-KR" altLang="en-US" sz="800" b="1" dirty="0" err="1" smtClean="0"/>
              <a:t>생성할때</a:t>
            </a:r>
            <a:r>
              <a:rPr lang="ko-KR" altLang="en-US" sz="800" b="1" dirty="0" smtClean="0"/>
              <a:t> 주어진 </a:t>
            </a:r>
            <a:r>
              <a:rPr lang="en-US" altLang="ko-KR" sz="800" b="1" dirty="0" smtClean="0"/>
              <a:t>IP </a:t>
            </a:r>
            <a:r>
              <a:rPr lang="ko-KR" altLang="en-US" sz="800" b="1" dirty="0" smtClean="0"/>
              <a:t>주소에</a:t>
            </a:r>
            <a:r>
              <a:rPr lang="en-US" altLang="ko-KR" sz="800" b="1" dirty="0"/>
              <a:t> </a:t>
            </a:r>
            <a:r>
              <a:rPr lang="ko-KR" altLang="en-US" sz="800" b="1" dirty="0" smtClean="0"/>
              <a:t>해당한다</a:t>
            </a:r>
            <a:r>
              <a:rPr lang="en-US" altLang="ko-KR" sz="800" b="1" dirty="0" smtClean="0"/>
              <a:t>.</a:t>
            </a:r>
            <a:endParaRPr lang="ko-KR" altLang="en-US" sz="800" b="1" dirty="0"/>
          </a:p>
        </p:txBody>
      </p:sp>
    </p:spTree>
    <p:extLst>
      <p:ext uri="{BB962C8B-B14F-4D97-AF65-F5344CB8AC3E}">
        <p14:creationId xmlns:p14="http://schemas.microsoft.com/office/powerpoint/2010/main" val="1035067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C1FAE98-0419-4281-A341-90C17191CECE}"/>
              </a:ext>
            </a:extLst>
          </p:cNvPr>
          <p:cNvCxnSpPr/>
          <p:nvPr/>
        </p:nvCxnSpPr>
        <p:spPr>
          <a:xfrm>
            <a:off x="1392870" y="1127052"/>
            <a:ext cx="10800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6DD3790-B0BC-48B9-B17B-2682BAB1F22E}"/>
              </a:ext>
            </a:extLst>
          </p:cNvPr>
          <p:cNvSpPr txBox="1"/>
          <p:nvPr/>
        </p:nvSpPr>
        <p:spPr>
          <a:xfrm>
            <a:off x="1392870" y="181320"/>
            <a:ext cx="65517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4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>
                <a:solidFill>
                  <a:schemeClr val="tx1"/>
                </a:solidFill>
              </a:rPr>
              <a:t>NAVER CLOUD PLATFORM 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F1E2849C-9D47-4365-94C1-CAEE8A3B4551}"/>
              </a:ext>
            </a:extLst>
          </p:cNvPr>
          <p:cNvSpPr/>
          <p:nvPr/>
        </p:nvSpPr>
        <p:spPr>
          <a:xfrm>
            <a:off x="10190784" y="220919"/>
            <a:ext cx="1798890" cy="6905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01077981-5227-410B-A2EF-83107FAA768C}"/>
              </a:ext>
            </a:extLst>
          </p:cNvPr>
          <p:cNvSpPr txBox="1"/>
          <p:nvPr/>
        </p:nvSpPr>
        <p:spPr>
          <a:xfrm>
            <a:off x="10191586" y="349458"/>
            <a:ext cx="1797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chemeClr val="bg1"/>
                </a:solidFill>
                <a:latin typeface="+mj-ea"/>
                <a:ea typeface="+mj-ea"/>
              </a:rPr>
              <a:t>VPC </a:t>
            </a:r>
            <a:r>
              <a:rPr lang="ko-KR" altLang="en-US" sz="2000" dirty="0" smtClean="0">
                <a:solidFill>
                  <a:schemeClr val="bg1"/>
                </a:solidFill>
                <a:latin typeface="+mj-ea"/>
                <a:ea typeface="+mj-ea"/>
              </a:rPr>
              <a:t>구성요소</a:t>
            </a:r>
            <a:endParaRPr lang="ko-KR" altLang="en-US" sz="2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79631" y="1621036"/>
            <a:ext cx="33901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600" b="1" dirty="0" smtClean="0">
                <a:solidFill>
                  <a:schemeClr val="accent1"/>
                </a:solidFill>
              </a:rPr>
              <a:t>Network ACL </a:t>
            </a:r>
            <a:r>
              <a:rPr lang="ko-KR" altLang="en-US" sz="1600" b="1" dirty="0" smtClean="0">
                <a:solidFill>
                  <a:schemeClr val="accent1"/>
                </a:solidFill>
              </a:rPr>
              <a:t>생성 </a:t>
            </a:r>
            <a:endParaRPr lang="ko-KR" altLang="en-US" sz="1600" b="1" dirty="0">
              <a:solidFill>
                <a:schemeClr val="accent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295" y="2224301"/>
            <a:ext cx="4132665" cy="385240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1240" y="2230398"/>
            <a:ext cx="6907065" cy="3852408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388535" y="2707277"/>
            <a:ext cx="424265" cy="222069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1851575" y="4304937"/>
            <a:ext cx="1069425" cy="201023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1851575" y="4541157"/>
            <a:ext cx="1069425" cy="201023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2114465" y="5555252"/>
            <a:ext cx="213445" cy="201023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/>
          <p:cNvSpPr/>
          <p:nvPr/>
        </p:nvSpPr>
        <p:spPr>
          <a:xfrm>
            <a:off x="843300" y="2537820"/>
            <a:ext cx="180000" cy="180000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tx1"/>
                </a:solidFill>
              </a:rPr>
              <a:t>1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1635780" y="4206600"/>
            <a:ext cx="180000" cy="180000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 smtClean="0">
                <a:solidFill>
                  <a:schemeClr val="tx1"/>
                </a:solidFill>
              </a:rPr>
              <a:t>2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1639590" y="4629510"/>
            <a:ext cx="180000" cy="180000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 smtClean="0">
                <a:solidFill>
                  <a:schemeClr val="tx1"/>
                </a:solidFill>
              </a:rPr>
              <a:t>3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2352060" y="5551530"/>
            <a:ext cx="180000" cy="180000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 smtClean="0">
                <a:solidFill>
                  <a:schemeClr val="tx1"/>
                </a:solidFill>
              </a:rPr>
              <a:t>4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5017685" y="4644390"/>
            <a:ext cx="1226905" cy="13716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5017685" y="4831441"/>
            <a:ext cx="1226905" cy="125369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5019590" y="5004796"/>
            <a:ext cx="1226905" cy="125369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6244590" y="4616174"/>
            <a:ext cx="118494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" b="1" dirty="0" smtClean="0"/>
              <a:t>Subnet </a:t>
            </a:r>
            <a:r>
              <a:rPr lang="ko-KR" altLang="en-US" sz="600" b="1" dirty="0" smtClean="0"/>
              <a:t>생성할 때 </a:t>
            </a:r>
            <a:r>
              <a:rPr lang="en-US" altLang="ko-KR" sz="600" b="1" dirty="0" smtClean="0"/>
              <a:t>NACL </a:t>
            </a:r>
            <a:r>
              <a:rPr lang="ko-KR" altLang="en-US" sz="600" b="1" dirty="0" smtClean="0"/>
              <a:t>적용</a:t>
            </a:r>
            <a:endParaRPr lang="ko-KR" altLang="en-US" sz="600" b="1" dirty="0"/>
          </a:p>
        </p:txBody>
      </p:sp>
      <p:sp>
        <p:nvSpPr>
          <p:cNvPr id="37" name="TextBox 36"/>
          <p:cNvSpPr txBox="1"/>
          <p:nvPr/>
        </p:nvSpPr>
        <p:spPr>
          <a:xfrm>
            <a:off x="6244590" y="4799054"/>
            <a:ext cx="1055097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" b="1" dirty="0" smtClean="0"/>
              <a:t>Inbound  </a:t>
            </a:r>
            <a:r>
              <a:rPr lang="ko-KR" altLang="en-US" sz="600" b="1" dirty="0" smtClean="0"/>
              <a:t>규칙 적용 한 수</a:t>
            </a:r>
            <a:endParaRPr lang="ko-KR" altLang="en-US" sz="600" b="1" dirty="0"/>
          </a:p>
        </p:txBody>
      </p:sp>
      <p:sp>
        <p:nvSpPr>
          <p:cNvPr id="38" name="TextBox 37"/>
          <p:cNvSpPr txBox="1"/>
          <p:nvPr/>
        </p:nvSpPr>
        <p:spPr>
          <a:xfrm>
            <a:off x="6252210" y="4974314"/>
            <a:ext cx="110479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" b="1" dirty="0" smtClean="0"/>
              <a:t>outbound  </a:t>
            </a:r>
            <a:r>
              <a:rPr lang="ko-KR" altLang="en-US" sz="600" b="1" dirty="0"/>
              <a:t>규칙 적용 한 수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4876715" y="3175908"/>
            <a:ext cx="377275" cy="213088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4662444" y="3174090"/>
            <a:ext cx="180000" cy="180000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tx1"/>
                </a:solidFill>
              </a:rPr>
              <a:t>5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sp>
        <p:nvSpPr>
          <p:cNvPr id="32" name="오른쪽 화살표 31"/>
          <p:cNvSpPr/>
          <p:nvPr/>
        </p:nvSpPr>
        <p:spPr>
          <a:xfrm>
            <a:off x="4331241" y="4195950"/>
            <a:ext cx="749146" cy="510775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8802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C1FAE98-0419-4281-A341-90C17191CECE}"/>
              </a:ext>
            </a:extLst>
          </p:cNvPr>
          <p:cNvCxnSpPr/>
          <p:nvPr/>
        </p:nvCxnSpPr>
        <p:spPr>
          <a:xfrm>
            <a:off x="1392870" y="1127052"/>
            <a:ext cx="10800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6DD3790-B0BC-48B9-B17B-2682BAB1F22E}"/>
              </a:ext>
            </a:extLst>
          </p:cNvPr>
          <p:cNvSpPr txBox="1"/>
          <p:nvPr/>
        </p:nvSpPr>
        <p:spPr>
          <a:xfrm>
            <a:off x="1392870" y="181320"/>
            <a:ext cx="65517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4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>
                <a:solidFill>
                  <a:schemeClr val="tx1"/>
                </a:solidFill>
              </a:rPr>
              <a:t>NAVER CLOUD PLATFORM 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F1E2849C-9D47-4365-94C1-CAEE8A3B4551}"/>
              </a:ext>
            </a:extLst>
          </p:cNvPr>
          <p:cNvSpPr/>
          <p:nvPr/>
        </p:nvSpPr>
        <p:spPr>
          <a:xfrm>
            <a:off x="10190784" y="220919"/>
            <a:ext cx="1798890" cy="6905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01077981-5227-410B-A2EF-83107FAA768C}"/>
              </a:ext>
            </a:extLst>
          </p:cNvPr>
          <p:cNvSpPr txBox="1"/>
          <p:nvPr/>
        </p:nvSpPr>
        <p:spPr>
          <a:xfrm>
            <a:off x="10191586" y="349458"/>
            <a:ext cx="1797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chemeClr val="bg1"/>
                </a:solidFill>
                <a:latin typeface="+mj-ea"/>
                <a:ea typeface="+mj-ea"/>
              </a:rPr>
              <a:t>VPC </a:t>
            </a:r>
            <a:r>
              <a:rPr lang="ko-KR" altLang="en-US" sz="2000" dirty="0" smtClean="0">
                <a:solidFill>
                  <a:schemeClr val="bg1"/>
                </a:solidFill>
                <a:latin typeface="+mj-ea"/>
                <a:ea typeface="+mj-ea"/>
              </a:rPr>
              <a:t>구성요소</a:t>
            </a:r>
            <a:endParaRPr lang="ko-KR" altLang="en-US" sz="2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79631" y="1621036"/>
            <a:ext cx="33901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600" b="1" dirty="0" smtClean="0">
                <a:solidFill>
                  <a:schemeClr val="accent1"/>
                </a:solidFill>
              </a:rPr>
              <a:t>Network ACL </a:t>
            </a:r>
            <a:r>
              <a:rPr lang="ko-KR" altLang="en-US" sz="1600" b="1" dirty="0" smtClean="0">
                <a:solidFill>
                  <a:schemeClr val="accent1"/>
                </a:solidFill>
              </a:rPr>
              <a:t>생성 </a:t>
            </a:r>
            <a:endParaRPr lang="ko-KR" altLang="en-US" sz="1600" b="1" dirty="0">
              <a:solidFill>
                <a:schemeClr val="accent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631" y="2171336"/>
            <a:ext cx="4622593" cy="353451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3536" y="2171337"/>
            <a:ext cx="5774626" cy="3534518"/>
          </a:xfrm>
          <a:prstGeom prst="rect">
            <a:avLst/>
          </a:prstGeom>
        </p:spPr>
      </p:pic>
      <p:sp>
        <p:nvSpPr>
          <p:cNvPr id="32" name="직사각형 31"/>
          <p:cNvSpPr/>
          <p:nvPr/>
        </p:nvSpPr>
        <p:spPr>
          <a:xfrm>
            <a:off x="1015595" y="4492752"/>
            <a:ext cx="4586629" cy="98755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/>
          <p:cNvSpPr/>
          <p:nvPr/>
        </p:nvSpPr>
        <p:spPr>
          <a:xfrm>
            <a:off x="6270347" y="4742688"/>
            <a:ext cx="5697815" cy="877824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207008" y="5582744"/>
            <a:ext cx="36454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 smtClean="0"/>
              <a:t>우선순위 </a:t>
            </a:r>
            <a:r>
              <a:rPr lang="en-US" altLang="ko-KR" sz="1000" b="1" dirty="0" smtClean="0"/>
              <a:t>0 ~199 </a:t>
            </a:r>
            <a:r>
              <a:rPr lang="ko-KR" altLang="en-US" sz="1000" b="1" dirty="0" smtClean="0"/>
              <a:t>범위 내로 가능하며</a:t>
            </a:r>
            <a:r>
              <a:rPr lang="en-US" altLang="ko-KR" sz="1000" b="1" dirty="0"/>
              <a:t> </a:t>
            </a:r>
            <a:r>
              <a:rPr lang="ko-KR" altLang="en-US" sz="1000" b="1" dirty="0" smtClean="0"/>
              <a:t>숫자가 낮을수록 우선</a:t>
            </a:r>
            <a:endParaRPr lang="ko-KR" alt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12072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C1FAE98-0419-4281-A341-90C17191CECE}"/>
              </a:ext>
            </a:extLst>
          </p:cNvPr>
          <p:cNvCxnSpPr/>
          <p:nvPr/>
        </p:nvCxnSpPr>
        <p:spPr>
          <a:xfrm>
            <a:off x="1392870" y="1127052"/>
            <a:ext cx="10800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6DD3790-B0BC-48B9-B17B-2682BAB1F22E}"/>
              </a:ext>
            </a:extLst>
          </p:cNvPr>
          <p:cNvSpPr txBox="1"/>
          <p:nvPr/>
        </p:nvSpPr>
        <p:spPr>
          <a:xfrm>
            <a:off x="1392870" y="181320"/>
            <a:ext cx="65517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4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>
                <a:solidFill>
                  <a:schemeClr val="tx1"/>
                </a:solidFill>
              </a:rPr>
              <a:t>NAVER CLOUD PLATFORM 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F1E2849C-9D47-4365-94C1-CAEE8A3B4551}"/>
              </a:ext>
            </a:extLst>
          </p:cNvPr>
          <p:cNvSpPr/>
          <p:nvPr/>
        </p:nvSpPr>
        <p:spPr>
          <a:xfrm>
            <a:off x="10190784" y="220919"/>
            <a:ext cx="1798890" cy="6905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01077981-5227-410B-A2EF-83107FAA768C}"/>
              </a:ext>
            </a:extLst>
          </p:cNvPr>
          <p:cNvSpPr txBox="1"/>
          <p:nvPr/>
        </p:nvSpPr>
        <p:spPr>
          <a:xfrm>
            <a:off x="10191586" y="349458"/>
            <a:ext cx="1797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chemeClr val="bg1"/>
                </a:solidFill>
                <a:latin typeface="+mj-ea"/>
                <a:ea typeface="+mj-ea"/>
              </a:rPr>
              <a:t>VPC </a:t>
            </a:r>
            <a:r>
              <a:rPr lang="ko-KR" altLang="en-US" sz="2000" dirty="0" smtClean="0">
                <a:solidFill>
                  <a:schemeClr val="bg1"/>
                </a:solidFill>
                <a:latin typeface="+mj-ea"/>
                <a:ea typeface="+mj-ea"/>
              </a:rPr>
              <a:t>구성요소</a:t>
            </a:r>
            <a:endParaRPr lang="ko-KR" altLang="en-US" sz="2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79631" y="1621036"/>
            <a:ext cx="33901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600" b="1" dirty="0" smtClean="0">
                <a:solidFill>
                  <a:schemeClr val="accent1"/>
                </a:solidFill>
              </a:rPr>
              <a:t>Subnet </a:t>
            </a:r>
            <a:r>
              <a:rPr lang="ko-KR" altLang="en-US" sz="1600" b="1" dirty="0" smtClean="0">
                <a:solidFill>
                  <a:schemeClr val="accent1"/>
                </a:solidFill>
              </a:rPr>
              <a:t>생성 </a:t>
            </a:r>
            <a:endParaRPr lang="ko-KR" altLang="en-US" sz="1600" b="1" dirty="0">
              <a:solidFill>
                <a:schemeClr val="accent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219" y="2110378"/>
            <a:ext cx="6751429" cy="4192886"/>
          </a:xfrm>
          <a:prstGeom prst="rect">
            <a:avLst/>
          </a:prstGeom>
        </p:spPr>
      </p:pic>
      <p:sp>
        <p:nvSpPr>
          <p:cNvPr id="24" name="직사각형 23"/>
          <p:cNvSpPr/>
          <p:nvPr/>
        </p:nvSpPr>
        <p:spPr>
          <a:xfrm>
            <a:off x="2459041" y="2804387"/>
            <a:ext cx="2676840" cy="46713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8382000" y="4967255"/>
            <a:ext cx="22738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 smtClean="0"/>
              <a:t>VPC</a:t>
            </a:r>
            <a:r>
              <a:rPr lang="ko-KR" altLang="en-US" sz="1000" dirty="0" smtClean="0"/>
              <a:t>를 인터넷에 연결 여부 결정</a:t>
            </a:r>
            <a:endParaRPr lang="ko-KR" altLang="en-US" sz="1000" dirty="0"/>
          </a:p>
        </p:txBody>
      </p:sp>
      <p:sp>
        <p:nvSpPr>
          <p:cNvPr id="26" name="TextBox 25"/>
          <p:cNvSpPr txBox="1"/>
          <p:nvPr/>
        </p:nvSpPr>
        <p:spPr>
          <a:xfrm>
            <a:off x="8434653" y="4171090"/>
            <a:ext cx="3129459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900" b="1" dirty="0" smtClean="0"/>
              <a:t>KR-1 </a:t>
            </a:r>
            <a:r>
              <a:rPr lang="ko-KR" altLang="en-US" sz="900" b="1" dirty="0" smtClean="0"/>
              <a:t>과 </a:t>
            </a:r>
            <a:r>
              <a:rPr lang="en-US" altLang="ko-KR" sz="900" b="1" dirty="0" smtClean="0"/>
              <a:t>KR-2 </a:t>
            </a:r>
            <a:r>
              <a:rPr lang="ko-KR" altLang="en-US" sz="900" b="1" dirty="0" smtClean="0"/>
              <a:t>존재</a:t>
            </a:r>
            <a:endParaRPr lang="en-US" altLang="ko-KR" sz="900" b="1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b="1" dirty="0" smtClean="0"/>
              <a:t>한국만 </a:t>
            </a:r>
            <a:r>
              <a:rPr lang="ko-KR" altLang="en-US" sz="900" b="1" dirty="0" err="1" smtClean="0"/>
              <a:t>멀티존</a:t>
            </a:r>
            <a:r>
              <a:rPr lang="ko-KR" altLang="en-US" sz="900" b="1" dirty="0" smtClean="0"/>
              <a:t> 제공</a:t>
            </a:r>
            <a:endParaRPr lang="en-US" altLang="ko-KR" sz="900" b="1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b="1" dirty="0" smtClean="0"/>
              <a:t>한국 </a:t>
            </a:r>
            <a:r>
              <a:rPr lang="ko-KR" altLang="en-US" sz="900" b="1" dirty="0" err="1" smtClean="0"/>
              <a:t>리전</a:t>
            </a:r>
            <a:r>
              <a:rPr lang="ko-KR" altLang="en-US" sz="900" b="1" dirty="0" smtClean="0"/>
              <a:t>  및 </a:t>
            </a:r>
            <a:r>
              <a:rPr lang="ko-KR" altLang="en-US" sz="900" b="1" dirty="0" err="1" smtClean="0"/>
              <a:t>환경별</a:t>
            </a:r>
            <a:r>
              <a:rPr lang="ko-KR" altLang="en-US" sz="900" b="1" dirty="0" smtClean="0"/>
              <a:t> 제공 상품 링크</a:t>
            </a:r>
            <a:endParaRPr lang="en-US" altLang="ko-KR" sz="900" b="1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900" dirty="0"/>
              <a:t>https://guide.ncloud-docs.com/docs/environment-environmentproducts</a:t>
            </a:r>
            <a:endParaRPr lang="ko-KR" altLang="en-US" sz="900" dirty="0"/>
          </a:p>
        </p:txBody>
      </p:sp>
      <p:sp>
        <p:nvSpPr>
          <p:cNvPr id="27" name="직사각형 26"/>
          <p:cNvSpPr/>
          <p:nvPr/>
        </p:nvSpPr>
        <p:spPr>
          <a:xfrm>
            <a:off x="3797461" y="5871120"/>
            <a:ext cx="452594" cy="234405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8890001" y="5216175"/>
            <a:ext cx="14935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smtClean="0"/>
              <a:t>용도에 맞게 설정</a:t>
            </a:r>
            <a:endParaRPr lang="ko-KR" altLang="en-US" sz="1000" dirty="0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3421" y="2110378"/>
            <a:ext cx="3361849" cy="2058013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8382000" y="1819724"/>
            <a:ext cx="22738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 smtClean="0"/>
              <a:t>설정한 그래도 </a:t>
            </a:r>
            <a:r>
              <a:rPr lang="ko-KR" altLang="en-US" sz="1000" b="1" dirty="0" err="1" smtClean="0"/>
              <a:t>서브넷</a:t>
            </a:r>
            <a:r>
              <a:rPr lang="ko-KR" altLang="en-US" sz="1000" b="1" dirty="0" smtClean="0"/>
              <a:t> 생성</a:t>
            </a:r>
            <a:endParaRPr lang="ko-KR" altLang="en-US" sz="1000" b="1" dirty="0"/>
          </a:p>
        </p:txBody>
      </p:sp>
      <p:sp>
        <p:nvSpPr>
          <p:cNvPr id="34" name="오른쪽 화살표 33"/>
          <p:cNvSpPr/>
          <p:nvPr/>
        </p:nvSpPr>
        <p:spPr>
          <a:xfrm>
            <a:off x="7624572" y="2471496"/>
            <a:ext cx="984504" cy="510775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1" name="직선 화살표 연결선 30"/>
          <p:cNvCxnSpPr>
            <a:stCxn id="46" idx="3"/>
            <a:endCxn id="26" idx="1"/>
          </p:cNvCxnSpPr>
          <p:nvPr/>
        </p:nvCxnSpPr>
        <p:spPr>
          <a:xfrm flipV="1">
            <a:off x="5494020" y="4563505"/>
            <a:ext cx="2940633" cy="35520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/>
          <p:cNvCxnSpPr>
            <a:stCxn id="48" idx="3"/>
            <a:endCxn id="13" idx="1"/>
          </p:cNvCxnSpPr>
          <p:nvPr/>
        </p:nvCxnSpPr>
        <p:spPr>
          <a:xfrm flipV="1">
            <a:off x="4318000" y="5090366"/>
            <a:ext cx="4064000" cy="8597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/>
          <p:cNvCxnSpPr>
            <a:endCxn id="29" idx="1"/>
          </p:cNvCxnSpPr>
          <p:nvPr/>
        </p:nvCxnSpPr>
        <p:spPr>
          <a:xfrm>
            <a:off x="4706112" y="5327904"/>
            <a:ext cx="4183889" cy="11382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꺾인 연결선 40"/>
          <p:cNvCxnSpPr/>
          <p:nvPr/>
        </p:nvCxnSpPr>
        <p:spPr>
          <a:xfrm rot="16200000" flipV="1">
            <a:off x="2569865" y="3566776"/>
            <a:ext cx="983324" cy="392811"/>
          </a:xfrm>
          <a:prstGeom prst="bentConnector3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/>
          <p:cNvSpPr/>
          <p:nvPr/>
        </p:nvSpPr>
        <p:spPr>
          <a:xfrm>
            <a:off x="3257932" y="4236035"/>
            <a:ext cx="2236088" cy="240715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/>
          <p:cNvSpPr/>
          <p:nvPr/>
        </p:nvSpPr>
        <p:spPr>
          <a:xfrm>
            <a:off x="3257932" y="4499223"/>
            <a:ext cx="2236088" cy="199604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/>
          <p:cNvSpPr/>
          <p:nvPr/>
        </p:nvSpPr>
        <p:spPr>
          <a:xfrm>
            <a:off x="3220211" y="4999161"/>
            <a:ext cx="1097789" cy="199604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/>
          <p:cNvSpPr/>
          <p:nvPr/>
        </p:nvSpPr>
        <p:spPr>
          <a:xfrm>
            <a:off x="3251732" y="5269230"/>
            <a:ext cx="1454380" cy="139301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5806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C1FAE98-0419-4281-A341-90C17191CECE}"/>
              </a:ext>
            </a:extLst>
          </p:cNvPr>
          <p:cNvCxnSpPr/>
          <p:nvPr/>
        </p:nvCxnSpPr>
        <p:spPr>
          <a:xfrm>
            <a:off x="1392870" y="1127052"/>
            <a:ext cx="10800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6DD3790-B0BC-48B9-B17B-2682BAB1F22E}"/>
              </a:ext>
            </a:extLst>
          </p:cNvPr>
          <p:cNvSpPr txBox="1"/>
          <p:nvPr/>
        </p:nvSpPr>
        <p:spPr>
          <a:xfrm>
            <a:off x="1392870" y="181320"/>
            <a:ext cx="65517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4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>
                <a:solidFill>
                  <a:schemeClr val="tx1"/>
                </a:solidFill>
              </a:rPr>
              <a:t>NAVER CLOUD PLATFORM 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F1E2849C-9D47-4365-94C1-CAEE8A3B4551}"/>
              </a:ext>
            </a:extLst>
          </p:cNvPr>
          <p:cNvSpPr/>
          <p:nvPr/>
        </p:nvSpPr>
        <p:spPr>
          <a:xfrm>
            <a:off x="10190784" y="220919"/>
            <a:ext cx="1798890" cy="6905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01077981-5227-410B-A2EF-83107FAA768C}"/>
              </a:ext>
            </a:extLst>
          </p:cNvPr>
          <p:cNvSpPr txBox="1"/>
          <p:nvPr/>
        </p:nvSpPr>
        <p:spPr>
          <a:xfrm>
            <a:off x="10191586" y="349458"/>
            <a:ext cx="1797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chemeClr val="bg1"/>
                </a:solidFill>
                <a:latin typeface="+mj-ea"/>
                <a:ea typeface="+mj-ea"/>
              </a:rPr>
              <a:t>VPC </a:t>
            </a:r>
            <a:r>
              <a:rPr lang="ko-KR" altLang="en-US" sz="2000" dirty="0" smtClean="0">
                <a:solidFill>
                  <a:schemeClr val="bg1"/>
                </a:solidFill>
                <a:latin typeface="+mj-ea"/>
                <a:ea typeface="+mj-ea"/>
              </a:rPr>
              <a:t>구성요소</a:t>
            </a:r>
            <a:endParaRPr lang="ko-KR" altLang="en-US" sz="2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79631" y="1621036"/>
            <a:ext cx="33901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600" b="1" dirty="0" smtClean="0">
                <a:solidFill>
                  <a:schemeClr val="accent1"/>
                </a:solidFill>
              </a:rPr>
              <a:t>NAT Gateway </a:t>
            </a:r>
            <a:r>
              <a:rPr lang="ko-KR" altLang="en-US" sz="1600" b="1" dirty="0" smtClean="0">
                <a:solidFill>
                  <a:schemeClr val="accent1"/>
                </a:solidFill>
              </a:rPr>
              <a:t>생성 </a:t>
            </a:r>
            <a:endParaRPr lang="ko-KR" altLang="en-US" sz="1600" b="1" dirty="0">
              <a:solidFill>
                <a:schemeClr val="accent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80" y="2178760"/>
            <a:ext cx="4570983" cy="411840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7672" y="2178760"/>
            <a:ext cx="6453983" cy="355757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546848" y="4018507"/>
            <a:ext cx="474878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900" b="1" dirty="0" err="1"/>
              <a:t>비공인</a:t>
            </a:r>
            <a:r>
              <a:rPr lang="ko-KR" altLang="en-US" sz="900" b="1" dirty="0"/>
              <a:t> </a:t>
            </a:r>
            <a:r>
              <a:rPr lang="en-US" altLang="ko-KR" sz="900" b="1" dirty="0"/>
              <a:t>IP</a:t>
            </a:r>
            <a:r>
              <a:rPr lang="ko-KR" altLang="en-US" sz="900" b="1" dirty="0"/>
              <a:t>를 가진 다수의 </a:t>
            </a:r>
            <a:r>
              <a:rPr lang="ko-KR" altLang="en-US" sz="900" b="1" dirty="0" smtClean="0"/>
              <a:t>서버를 위한 </a:t>
            </a:r>
            <a:r>
              <a:rPr lang="ko-KR" altLang="en-US" sz="900" b="1" dirty="0"/>
              <a:t>인터넷상의 공인 </a:t>
            </a:r>
            <a:r>
              <a:rPr lang="en-US" altLang="ko-KR" sz="900" b="1" dirty="0" smtClean="0"/>
              <a:t>IP</a:t>
            </a:r>
            <a:r>
              <a:rPr lang="ko-KR" altLang="en-US" sz="900" b="1" dirty="0" smtClean="0"/>
              <a:t>가 제공된다</a:t>
            </a:r>
            <a:r>
              <a:rPr lang="en-US" altLang="ko-KR" sz="900" b="1" dirty="0" smtClean="0"/>
              <a:t>.</a:t>
            </a:r>
            <a:endParaRPr lang="ko-KR" altLang="en-US" sz="900" b="1" dirty="0"/>
          </a:p>
        </p:txBody>
      </p:sp>
      <p:sp>
        <p:nvSpPr>
          <p:cNvPr id="22" name="직사각형 21"/>
          <p:cNvSpPr/>
          <p:nvPr/>
        </p:nvSpPr>
        <p:spPr>
          <a:xfrm>
            <a:off x="7121341" y="3578923"/>
            <a:ext cx="985199" cy="46713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꺾인 연결선 10"/>
          <p:cNvCxnSpPr/>
          <p:nvPr/>
        </p:nvCxnSpPr>
        <p:spPr>
          <a:xfrm>
            <a:off x="7248144" y="4046055"/>
            <a:ext cx="298704" cy="99410"/>
          </a:xfrm>
          <a:prstGeom prst="bentConnector3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오른쪽 화살표 24"/>
          <p:cNvSpPr/>
          <p:nvPr/>
        </p:nvSpPr>
        <p:spPr>
          <a:xfrm>
            <a:off x="4294194" y="3068148"/>
            <a:ext cx="749146" cy="510775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6484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C1FAE98-0419-4281-A341-90C17191CECE}"/>
              </a:ext>
            </a:extLst>
          </p:cNvPr>
          <p:cNvCxnSpPr/>
          <p:nvPr/>
        </p:nvCxnSpPr>
        <p:spPr>
          <a:xfrm>
            <a:off x="1392870" y="1127052"/>
            <a:ext cx="10800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6DD3790-B0BC-48B9-B17B-2682BAB1F22E}"/>
              </a:ext>
            </a:extLst>
          </p:cNvPr>
          <p:cNvSpPr txBox="1"/>
          <p:nvPr/>
        </p:nvSpPr>
        <p:spPr>
          <a:xfrm>
            <a:off x="1392870" y="181320"/>
            <a:ext cx="65517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4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>
                <a:solidFill>
                  <a:schemeClr val="tx1"/>
                </a:solidFill>
              </a:rPr>
              <a:t>NAVER CLOUD PLATFORM 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F1E2849C-9D47-4365-94C1-CAEE8A3B4551}"/>
              </a:ext>
            </a:extLst>
          </p:cNvPr>
          <p:cNvSpPr/>
          <p:nvPr/>
        </p:nvSpPr>
        <p:spPr>
          <a:xfrm>
            <a:off x="10190784" y="220919"/>
            <a:ext cx="1798890" cy="6905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01077981-5227-410B-A2EF-83107FAA768C}"/>
              </a:ext>
            </a:extLst>
          </p:cNvPr>
          <p:cNvSpPr txBox="1"/>
          <p:nvPr/>
        </p:nvSpPr>
        <p:spPr>
          <a:xfrm>
            <a:off x="10191586" y="349458"/>
            <a:ext cx="1797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chemeClr val="bg1"/>
                </a:solidFill>
                <a:latin typeface="+mj-ea"/>
                <a:ea typeface="+mj-ea"/>
              </a:rPr>
              <a:t>VPC </a:t>
            </a:r>
            <a:r>
              <a:rPr lang="ko-KR" altLang="en-US" sz="2000" dirty="0" smtClean="0">
                <a:solidFill>
                  <a:schemeClr val="bg1"/>
                </a:solidFill>
                <a:latin typeface="+mj-ea"/>
                <a:ea typeface="+mj-ea"/>
              </a:rPr>
              <a:t>구성요소</a:t>
            </a:r>
            <a:endParaRPr lang="ko-KR" altLang="en-US" sz="2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79631" y="1621036"/>
            <a:ext cx="33901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600" b="1" dirty="0" smtClean="0">
                <a:solidFill>
                  <a:schemeClr val="accent1"/>
                </a:solidFill>
              </a:rPr>
              <a:t>Route Table </a:t>
            </a:r>
            <a:r>
              <a:rPr lang="ko-KR" altLang="en-US" sz="1600" b="1" dirty="0" smtClean="0">
                <a:solidFill>
                  <a:schemeClr val="accent1"/>
                </a:solidFill>
              </a:rPr>
              <a:t>생성 </a:t>
            </a:r>
            <a:endParaRPr lang="ko-KR" altLang="en-US" sz="1600" b="1" dirty="0">
              <a:solidFill>
                <a:schemeClr val="accent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78432" y="2029968"/>
            <a:ext cx="891235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50" dirty="0" smtClean="0"/>
              <a:t>Subnet</a:t>
            </a:r>
            <a:r>
              <a:rPr lang="ko-KR" altLang="en-US" sz="1050" dirty="0" smtClean="0"/>
              <a:t> 생성시 자동으로 </a:t>
            </a:r>
            <a:r>
              <a:rPr lang="en-US" altLang="ko-KR" sz="1050" dirty="0" smtClean="0"/>
              <a:t>Route Table</a:t>
            </a:r>
            <a:r>
              <a:rPr lang="ko-KR" altLang="en-US" sz="1050" dirty="0" smtClean="0"/>
              <a:t>이 만들어진다</a:t>
            </a:r>
            <a:r>
              <a:rPr lang="en-US" altLang="ko-KR" sz="1050" dirty="0" smtClean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50" dirty="0" smtClean="0"/>
              <a:t>Public</a:t>
            </a:r>
            <a:r>
              <a:rPr lang="ko-KR" altLang="en-US" sz="1050" dirty="0" smtClean="0"/>
              <a:t>과 </a:t>
            </a:r>
            <a:r>
              <a:rPr lang="en-US" altLang="ko-KR" sz="1050" dirty="0" smtClean="0"/>
              <a:t>Private </a:t>
            </a:r>
            <a:r>
              <a:rPr lang="ko-KR" altLang="en-US" sz="1050" dirty="0" smtClean="0"/>
              <a:t>으로 나눠서 자동 만들어진다</a:t>
            </a:r>
            <a:r>
              <a:rPr lang="en-US" altLang="ko-KR" sz="1050" dirty="0" smtClean="0"/>
              <a:t>.</a:t>
            </a:r>
            <a:endParaRPr lang="ko-KR" altLang="en-US" sz="1050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6549" y="1320740"/>
            <a:ext cx="4791456" cy="284140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978" y="2550981"/>
            <a:ext cx="4030789" cy="2920335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637979" y="3147059"/>
            <a:ext cx="585031" cy="175261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1251585" y="3147059"/>
            <a:ext cx="386715" cy="175261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429403" y="3144689"/>
            <a:ext cx="180000" cy="180000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tx1"/>
                </a:solidFill>
              </a:rPr>
              <a:t>1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1638300" y="2985607"/>
            <a:ext cx="180000" cy="180000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 smtClean="0">
                <a:solidFill>
                  <a:schemeClr val="tx1"/>
                </a:solidFill>
              </a:rPr>
              <a:t>2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9074345" y="1510984"/>
            <a:ext cx="180000" cy="180000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tx1"/>
                </a:solidFill>
              </a:rPr>
              <a:t>1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96549" y="3539327"/>
            <a:ext cx="4791456" cy="2841400"/>
          </a:xfrm>
          <a:prstGeom prst="rect">
            <a:avLst/>
          </a:prstGeom>
        </p:spPr>
      </p:pic>
      <p:sp>
        <p:nvSpPr>
          <p:cNvPr id="27" name="직사각형 26"/>
          <p:cNvSpPr/>
          <p:nvPr/>
        </p:nvSpPr>
        <p:spPr>
          <a:xfrm>
            <a:off x="5636699" y="1673701"/>
            <a:ext cx="3440245" cy="228251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5636698" y="4112023"/>
            <a:ext cx="4604582" cy="484361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꺾인 연결선 15"/>
          <p:cNvCxnSpPr>
            <a:stCxn id="27" idx="3"/>
          </p:cNvCxnSpPr>
          <p:nvPr/>
        </p:nvCxnSpPr>
        <p:spPr>
          <a:xfrm flipH="1">
            <a:off x="8364220" y="1787827"/>
            <a:ext cx="712724" cy="467086"/>
          </a:xfrm>
          <a:prstGeom prst="bentConnector3">
            <a:avLst>
              <a:gd name="adj1" fmla="val -32074"/>
            </a:avLst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꺾인 연결선 29"/>
          <p:cNvCxnSpPr/>
          <p:nvPr/>
        </p:nvCxnSpPr>
        <p:spPr>
          <a:xfrm rot="10800000" flipV="1">
            <a:off x="8465820" y="4333730"/>
            <a:ext cx="1775460" cy="487037"/>
          </a:xfrm>
          <a:prstGeom prst="bentConnector3">
            <a:avLst>
              <a:gd name="adj1" fmla="val -16309"/>
            </a:avLst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120911" y="6109571"/>
            <a:ext cx="551578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50" dirty="0" err="1"/>
              <a:t>비공인</a:t>
            </a:r>
            <a:r>
              <a:rPr lang="ko-KR" altLang="en-US" sz="1050" dirty="0"/>
              <a:t> </a:t>
            </a:r>
            <a:r>
              <a:rPr lang="en-US" altLang="ko-KR" sz="1050" dirty="0"/>
              <a:t>IP</a:t>
            </a:r>
            <a:r>
              <a:rPr lang="ko-KR" altLang="en-US" sz="1050" dirty="0"/>
              <a:t>를 가진 다수의 서버를 인터넷상의 공인 </a:t>
            </a:r>
            <a:r>
              <a:rPr lang="en-US" altLang="ko-KR" sz="1050" dirty="0"/>
              <a:t>IP</a:t>
            </a:r>
            <a:r>
              <a:rPr lang="ko-KR" altLang="en-US" sz="1050" dirty="0"/>
              <a:t>를 가진 고객의 호스트와 </a:t>
            </a:r>
            <a:r>
              <a:rPr lang="ko-KR" altLang="en-US" sz="1050" dirty="0" smtClean="0"/>
              <a:t>연결됨</a:t>
            </a:r>
            <a:r>
              <a:rPr lang="en-US" altLang="ko-KR" sz="1050" dirty="0" smtClean="0"/>
              <a:t>.</a:t>
            </a:r>
            <a:endParaRPr lang="ko-KR" altLang="en-US" sz="1050" dirty="0"/>
          </a:p>
        </p:txBody>
      </p:sp>
      <p:sp>
        <p:nvSpPr>
          <p:cNvPr id="26" name="타원 25"/>
          <p:cNvSpPr/>
          <p:nvPr/>
        </p:nvSpPr>
        <p:spPr>
          <a:xfrm>
            <a:off x="10291429" y="4067935"/>
            <a:ext cx="180000" cy="180000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 smtClean="0">
                <a:solidFill>
                  <a:schemeClr val="tx1"/>
                </a:solidFill>
              </a:rPr>
              <a:t>2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7497106" y="1369255"/>
            <a:ext cx="108715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 smtClean="0"/>
              <a:t>연관 </a:t>
            </a:r>
            <a:r>
              <a:rPr lang="en-US" altLang="ko-KR" sz="900" b="1" dirty="0" smtClean="0"/>
              <a:t>Subnet </a:t>
            </a:r>
            <a:r>
              <a:rPr lang="ko-KR" altLang="en-US" sz="900" b="1" dirty="0" smtClean="0"/>
              <a:t>설정</a:t>
            </a:r>
            <a:endParaRPr lang="ko-KR" altLang="en-US" sz="900" b="1" dirty="0"/>
          </a:p>
        </p:txBody>
      </p:sp>
      <p:sp>
        <p:nvSpPr>
          <p:cNvPr id="35" name="TextBox 34"/>
          <p:cNvSpPr txBox="1"/>
          <p:nvPr/>
        </p:nvSpPr>
        <p:spPr>
          <a:xfrm>
            <a:off x="8988448" y="3807647"/>
            <a:ext cx="81785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b="1" dirty="0" smtClean="0"/>
              <a:t>Routes </a:t>
            </a:r>
            <a:r>
              <a:rPr lang="ko-KR" altLang="en-US" sz="900" b="1" dirty="0" smtClean="0"/>
              <a:t>설정</a:t>
            </a:r>
            <a:endParaRPr lang="ko-KR" altLang="en-US" sz="900" b="1" dirty="0"/>
          </a:p>
        </p:txBody>
      </p:sp>
    </p:spTree>
    <p:extLst>
      <p:ext uri="{BB962C8B-B14F-4D97-AF65-F5344CB8AC3E}">
        <p14:creationId xmlns:p14="http://schemas.microsoft.com/office/powerpoint/2010/main" val="2136817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C1FAE98-0419-4281-A341-90C17191CECE}"/>
              </a:ext>
            </a:extLst>
          </p:cNvPr>
          <p:cNvCxnSpPr/>
          <p:nvPr/>
        </p:nvCxnSpPr>
        <p:spPr>
          <a:xfrm>
            <a:off x="1392870" y="1127052"/>
            <a:ext cx="10800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6DD3790-B0BC-48B9-B17B-2682BAB1F22E}"/>
              </a:ext>
            </a:extLst>
          </p:cNvPr>
          <p:cNvSpPr txBox="1"/>
          <p:nvPr/>
        </p:nvSpPr>
        <p:spPr>
          <a:xfrm>
            <a:off x="1392870" y="181320"/>
            <a:ext cx="65517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4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>
                <a:solidFill>
                  <a:schemeClr val="tx1"/>
                </a:solidFill>
              </a:rPr>
              <a:t>NAVER CLOUD PLATFORM 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F1E2849C-9D47-4365-94C1-CAEE8A3B4551}"/>
              </a:ext>
            </a:extLst>
          </p:cNvPr>
          <p:cNvSpPr/>
          <p:nvPr/>
        </p:nvSpPr>
        <p:spPr>
          <a:xfrm>
            <a:off x="10190784" y="220919"/>
            <a:ext cx="1798890" cy="6905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01077981-5227-410B-A2EF-83107FAA768C}"/>
              </a:ext>
            </a:extLst>
          </p:cNvPr>
          <p:cNvSpPr txBox="1"/>
          <p:nvPr/>
        </p:nvSpPr>
        <p:spPr>
          <a:xfrm>
            <a:off x="10191586" y="349458"/>
            <a:ext cx="1797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chemeClr val="bg1"/>
                </a:solidFill>
                <a:latin typeface="+mj-ea"/>
                <a:ea typeface="+mj-ea"/>
              </a:rPr>
              <a:t>VPC </a:t>
            </a:r>
            <a:r>
              <a:rPr lang="ko-KR" altLang="en-US" sz="2000" dirty="0" smtClean="0">
                <a:solidFill>
                  <a:schemeClr val="bg1"/>
                </a:solidFill>
                <a:latin typeface="+mj-ea"/>
                <a:ea typeface="+mj-ea"/>
              </a:rPr>
              <a:t>구성요소</a:t>
            </a:r>
            <a:endParaRPr lang="ko-KR" altLang="en-US" sz="2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79631" y="1621036"/>
            <a:ext cx="33901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600" b="1" dirty="0" smtClean="0">
                <a:solidFill>
                  <a:schemeClr val="accent1"/>
                </a:solidFill>
              </a:rPr>
              <a:t>VPC Peering </a:t>
            </a:r>
            <a:r>
              <a:rPr lang="ko-KR" altLang="en-US" sz="1600" b="1" dirty="0" smtClean="0">
                <a:solidFill>
                  <a:schemeClr val="accent1"/>
                </a:solidFill>
              </a:rPr>
              <a:t>생성 </a:t>
            </a:r>
            <a:endParaRPr lang="ko-KR" altLang="en-US" sz="1600" b="1" dirty="0">
              <a:solidFill>
                <a:schemeClr val="accent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" y="1959590"/>
            <a:ext cx="5745480" cy="311228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8543" y="2179802"/>
            <a:ext cx="5811977" cy="2892070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>
            <a:off x="226499" y="4509865"/>
            <a:ext cx="5686621" cy="228251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6031220" y="4395739"/>
            <a:ext cx="5686621" cy="228251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500563" y="5535077"/>
            <a:ext cx="94051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서로 다른 </a:t>
            </a:r>
            <a:r>
              <a:rPr lang="en-US" altLang="ko-KR" b="1" dirty="0" smtClean="0"/>
              <a:t>Account</a:t>
            </a:r>
            <a:r>
              <a:rPr lang="ko-KR" altLang="en-US" b="1" dirty="0" smtClean="0"/>
              <a:t>에 위치한 </a:t>
            </a:r>
            <a:r>
              <a:rPr lang="en-US" altLang="ko-KR" b="1" dirty="0" smtClean="0"/>
              <a:t>VPC</a:t>
            </a:r>
            <a:r>
              <a:rPr lang="ko-KR" altLang="en-US" b="1" dirty="0" smtClean="0"/>
              <a:t>와 통신을 </a:t>
            </a:r>
            <a:r>
              <a:rPr lang="ko-KR" altLang="en-US" b="1" dirty="0" err="1" smtClean="0"/>
              <a:t>하기위해</a:t>
            </a:r>
            <a:r>
              <a:rPr lang="ko-KR" altLang="en-US" b="1" dirty="0" smtClean="0"/>
              <a:t> 서로 다른 </a:t>
            </a:r>
            <a:r>
              <a:rPr lang="en-US" altLang="ko-KR" b="1" dirty="0" smtClean="0"/>
              <a:t>Account</a:t>
            </a:r>
            <a:r>
              <a:rPr lang="ko-KR" altLang="en-US" b="1" dirty="0" smtClean="0"/>
              <a:t>에 </a:t>
            </a:r>
            <a:r>
              <a:rPr lang="en-US" altLang="ko-KR" b="1" dirty="0" smtClean="0"/>
              <a:t>VPC</a:t>
            </a:r>
            <a:r>
              <a:rPr lang="ko-KR" altLang="en-US" b="1" dirty="0" smtClean="0"/>
              <a:t>를 생성</a:t>
            </a:r>
            <a:r>
              <a:rPr lang="en-US" altLang="ko-KR" b="1" dirty="0"/>
              <a:t>.</a:t>
            </a:r>
            <a:r>
              <a:rPr lang="ko-KR" altLang="en-US" b="1" dirty="0" smtClean="0"/>
              <a:t> </a:t>
            </a:r>
            <a:endParaRPr lang="ko-KR" altLang="en-US" b="1" dirty="0"/>
          </a:p>
        </p:txBody>
      </p:sp>
      <p:sp>
        <p:nvSpPr>
          <p:cNvPr id="9" name="TextBox 8"/>
          <p:cNvSpPr txBox="1"/>
          <p:nvPr/>
        </p:nvSpPr>
        <p:spPr>
          <a:xfrm>
            <a:off x="2422868" y="2387478"/>
            <a:ext cx="9412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/>
              <a:t>나의 </a:t>
            </a:r>
            <a:r>
              <a:rPr lang="en-US" altLang="ko-KR" sz="1400" b="1" dirty="0" smtClean="0"/>
              <a:t>VPC</a:t>
            </a:r>
            <a:endParaRPr lang="ko-KR" altLang="en-US" sz="1400" b="1" dirty="0"/>
          </a:p>
        </p:txBody>
      </p:sp>
      <p:sp>
        <p:nvSpPr>
          <p:cNvPr id="31" name="TextBox 30"/>
          <p:cNvSpPr txBox="1"/>
          <p:nvPr/>
        </p:nvSpPr>
        <p:spPr>
          <a:xfrm>
            <a:off x="8284172" y="2387478"/>
            <a:ext cx="18389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err="1" smtClean="0"/>
              <a:t>Goodusdata</a:t>
            </a:r>
            <a:r>
              <a:rPr lang="ko-KR" altLang="en-US" sz="1400" b="1" dirty="0" smtClean="0"/>
              <a:t>의  </a:t>
            </a:r>
            <a:r>
              <a:rPr lang="en-US" altLang="ko-KR" sz="1400" b="1" dirty="0" smtClean="0"/>
              <a:t>VPC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3122877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C1FAE98-0419-4281-A341-90C17191CECE}"/>
              </a:ext>
            </a:extLst>
          </p:cNvPr>
          <p:cNvCxnSpPr/>
          <p:nvPr/>
        </p:nvCxnSpPr>
        <p:spPr>
          <a:xfrm>
            <a:off x="1392870" y="1127052"/>
            <a:ext cx="10800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6DD3790-B0BC-48B9-B17B-2682BAB1F22E}"/>
              </a:ext>
            </a:extLst>
          </p:cNvPr>
          <p:cNvSpPr txBox="1"/>
          <p:nvPr/>
        </p:nvSpPr>
        <p:spPr>
          <a:xfrm>
            <a:off x="1392870" y="181320"/>
            <a:ext cx="65517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4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>
                <a:solidFill>
                  <a:schemeClr val="tx1"/>
                </a:solidFill>
              </a:rPr>
              <a:t>NAVER CLOUD PLATFORM 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F1E2849C-9D47-4365-94C1-CAEE8A3B4551}"/>
              </a:ext>
            </a:extLst>
          </p:cNvPr>
          <p:cNvSpPr/>
          <p:nvPr/>
        </p:nvSpPr>
        <p:spPr>
          <a:xfrm>
            <a:off x="10190784" y="220919"/>
            <a:ext cx="1798890" cy="6905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01077981-5227-410B-A2EF-83107FAA768C}"/>
              </a:ext>
            </a:extLst>
          </p:cNvPr>
          <p:cNvSpPr txBox="1"/>
          <p:nvPr/>
        </p:nvSpPr>
        <p:spPr>
          <a:xfrm>
            <a:off x="10191586" y="349458"/>
            <a:ext cx="1797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chemeClr val="bg1"/>
                </a:solidFill>
                <a:latin typeface="+mj-ea"/>
                <a:ea typeface="+mj-ea"/>
              </a:rPr>
              <a:t>VPC </a:t>
            </a:r>
            <a:r>
              <a:rPr lang="ko-KR" altLang="en-US" sz="2000" dirty="0" smtClean="0">
                <a:solidFill>
                  <a:schemeClr val="bg1"/>
                </a:solidFill>
                <a:latin typeface="+mj-ea"/>
                <a:ea typeface="+mj-ea"/>
              </a:rPr>
              <a:t>구성요소</a:t>
            </a:r>
            <a:endParaRPr lang="ko-KR" altLang="en-US" sz="2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79631" y="1621036"/>
            <a:ext cx="33901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600" b="1" dirty="0" smtClean="0">
                <a:solidFill>
                  <a:schemeClr val="accent1"/>
                </a:solidFill>
              </a:rPr>
              <a:t>VPC Peering </a:t>
            </a:r>
            <a:r>
              <a:rPr lang="ko-KR" altLang="en-US" sz="1600" b="1" dirty="0" smtClean="0">
                <a:solidFill>
                  <a:schemeClr val="accent1"/>
                </a:solidFill>
              </a:rPr>
              <a:t>생성 </a:t>
            </a:r>
            <a:endParaRPr lang="ko-KR" altLang="en-US" sz="1600" b="1" dirty="0">
              <a:solidFill>
                <a:schemeClr val="accent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131" y="2255520"/>
            <a:ext cx="5057597" cy="344424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0784" y="1790313"/>
            <a:ext cx="6569760" cy="3954522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3073400" y="3200400"/>
            <a:ext cx="2143760" cy="125984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3604260" y="5168900"/>
            <a:ext cx="416560" cy="23622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7330440" y="4861560"/>
            <a:ext cx="416560" cy="23622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7670195" y="1805701"/>
            <a:ext cx="22509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err="1" smtClean="0"/>
              <a:t>Goodusdata</a:t>
            </a:r>
            <a:r>
              <a:rPr lang="en-US" altLang="ko-KR" sz="1400" b="1" dirty="0" smtClean="0"/>
              <a:t> </a:t>
            </a:r>
            <a:r>
              <a:rPr lang="ko-KR" altLang="en-US" sz="1400" b="1" dirty="0" smtClean="0"/>
              <a:t>계정의  </a:t>
            </a:r>
            <a:r>
              <a:rPr lang="en-US" altLang="ko-KR" sz="1400" b="1" dirty="0" smtClean="0"/>
              <a:t>VPC</a:t>
            </a:r>
            <a:endParaRPr lang="ko-KR" altLang="en-US" sz="1400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1995446" y="1959590"/>
            <a:ext cx="15295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err="1" smtClean="0"/>
              <a:t>나의계정의</a:t>
            </a:r>
            <a:r>
              <a:rPr lang="ko-KR" altLang="en-US" sz="1400" b="1" dirty="0" smtClean="0"/>
              <a:t>  </a:t>
            </a:r>
            <a:r>
              <a:rPr lang="en-US" altLang="ko-KR" sz="1400" b="1" dirty="0" smtClean="0"/>
              <a:t>VPC</a:t>
            </a:r>
            <a:endParaRPr lang="ko-KR" altLang="en-US" sz="1400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1947771" y="3768119"/>
            <a:ext cx="112562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 err="1" smtClean="0"/>
              <a:t>Goodusdata</a:t>
            </a:r>
            <a:r>
              <a:rPr lang="ko-KR" altLang="en-US" sz="800" b="1" dirty="0" smtClean="0"/>
              <a:t>의  </a:t>
            </a:r>
            <a:r>
              <a:rPr lang="en-US" altLang="ko-KR" sz="800" b="1" dirty="0" smtClean="0"/>
              <a:t>VPC</a:t>
            </a:r>
            <a:endParaRPr lang="ko-KR" altLang="en-US" sz="800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1174751" y="3442054"/>
            <a:ext cx="95410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 err="1" smtClean="0"/>
              <a:t>나의계정의</a:t>
            </a:r>
            <a:r>
              <a:rPr lang="ko-KR" altLang="en-US" sz="800" b="1" dirty="0" smtClean="0"/>
              <a:t>  </a:t>
            </a:r>
            <a:r>
              <a:rPr lang="en-US" altLang="ko-KR" sz="800" b="1" dirty="0" smtClean="0"/>
              <a:t>VPC</a:t>
            </a:r>
            <a:endParaRPr lang="ko-KR" altLang="en-US" sz="800" b="1" dirty="0"/>
          </a:p>
        </p:txBody>
      </p:sp>
    </p:spTree>
    <p:extLst>
      <p:ext uri="{BB962C8B-B14F-4D97-AF65-F5344CB8AC3E}">
        <p14:creationId xmlns:p14="http://schemas.microsoft.com/office/powerpoint/2010/main" val="92635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C1FAE98-0419-4281-A341-90C17191CECE}"/>
              </a:ext>
            </a:extLst>
          </p:cNvPr>
          <p:cNvCxnSpPr/>
          <p:nvPr/>
        </p:nvCxnSpPr>
        <p:spPr>
          <a:xfrm>
            <a:off x="1392870" y="1127052"/>
            <a:ext cx="10800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6DD3790-B0BC-48B9-B17B-2682BAB1F22E}"/>
              </a:ext>
            </a:extLst>
          </p:cNvPr>
          <p:cNvSpPr txBox="1"/>
          <p:nvPr/>
        </p:nvSpPr>
        <p:spPr>
          <a:xfrm>
            <a:off x="1392870" y="181320"/>
            <a:ext cx="65517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4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>
                <a:solidFill>
                  <a:schemeClr val="tx1"/>
                </a:solidFill>
              </a:rPr>
              <a:t>NAVER CLOUD PLATFORM 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F1E2849C-9D47-4365-94C1-CAEE8A3B4551}"/>
              </a:ext>
            </a:extLst>
          </p:cNvPr>
          <p:cNvSpPr/>
          <p:nvPr/>
        </p:nvSpPr>
        <p:spPr>
          <a:xfrm>
            <a:off x="10190784" y="220919"/>
            <a:ext cx="1798890" cy="6905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01077981-5227-410B-A2EF-83107FAA768C}"/>
              </a:ext>
            </a:extLst>
          </p:cNvPr>
          <p:cNvSpPr txBox="1"/>
          <p:nvPr/>
        </p:nvSpPr>
        <p:spPr>
          <a:xfrm>
            <a:off x="10191586" y="349458"/>
            <a:ext cx="1797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chemeClr val="bg1"/>
                </a:solidFill>
                <a:latin typeface="+mj-ea"/>
                <a:ea typeface="+mj-ea"/>
              </a:rPr>
              <a:t>VPC </a:t>
            </a:r>
            <a:r>
              <a:rPr lang="ko-KR" altLang="en-US" sz="2000" dirty="0" smtClean="0">
                <a:solidFill>
                  <a:schemeClr val="bg1"/>
                </a:solidFill>
                <a:latin typeface="+mj-ea"/>
                <a:ea typeface="+mj-ea"/>
              </a:rPr>
              <a:t>구성요소</a:t>
            </a:r>
            <a:endParaRPr lang="ko-KR" altLang="en-US" sz="2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79631" y="1621036"/>
            <a:ext cx="33901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600" b="1" dirty="0" smtClean="0">
                <a:solidFill>
                  <a:schemeClr val="accent1"/>
                </a:solidFill>
              </a:rPr>
              <a:t>VPC Peering </a:t>
            </a:r>
            <a:r>
              <a:rPr lang="ko-KR" altLang="en-US" sz="1600" b="1" dirty="0" smtClean="0">
                <a:solidFill>
                  <a:schemeClr val="accent1"/>
                </a:solidFill>
              </a:rPr>
              <a:t>생성 </a:t>
            </a:r>
            <a:endParaRPr lang="ko-KR" altLang="en-US" sz="1600" b="1" dirty="0">
              <a:solidFill>
                <a:schemeClr val="accent1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5168" y="1959590"/>
            <a:ext cx="6569760" cy="3785245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68" y="1959590"/>
            <a:ext cx="5255128" cy="3785245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2445512" y="2999232"/>
            <a:ext cx="2601976" cy="153619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099053" y="5477129"/>
            <a:ext cx="518541" cy="228346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7401813" y="4894199"/>
            <a:ext cx="321057" cy="228346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1495756" y="3316122"/>
            <a:ext cx="112562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 err="1" smtClean="0"/>
              <a:t>Goodusdata</a:t>
            </a:r>
            <a:r>
              <a:rPr lang="ko-KR" altLang="en-US" sz="800" b="1" dirty="0" smtClean="0"/>
              <a:t>의  </a:t>
            </a:r>
            <a:r>
              <a:rPr lang="en-US" altLang="ko-KR" sz="800" b="1" dirty="0" smtClean="0"/>
              <a:t>VPC</a:t>
            </a:r>
            <a:endParaRPr lang="ko-KR" altLang="en-US" sz="8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1493581" y="3596436"/>
            <a:ext cx="95410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 err="1" smtClean="0"/>
              <a:t>나의계정의</a:t>
            </a:r>
            <a:r>
              <a:rPr lang="ko-KR" altLang="en-US" sz="800" b="1" dirty="0" smtClean="0"/>
              <a:t>  </a:t>
            </a:r>
            <a:r>
              <a:rPr lang="en-US" altLang="ko-KR" sz="800" b="1" dirty="0" smtClean="0"/>
              <a:t>VPC</a:t>
            </a:r>
            <a:endParaRPr lang="ko-KR" altLang="en-US" sz="8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7944664" y="1959590"/>
            <a:ext cx="15295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err="1" smtClean="0"/>
              <a:t>나의계정의</a:t>
            </a:r>
            <a:r>
              <a:rPr lang="ko-KR" altLang="en-US" sz="1400" b="1" dirty="0" smtClean="0"/>
              <a:t>  </a:t>
            </a:r>
            <a:r>
              <a:rPr lang="en-US" altLang="ko-KR" sz="1400" b="1" dirty="0" smtClean="0"/>
              <a:t>VPC</a:t>
            </a:r>
            <a:endParaRPr lang="ko-KR" altLang="en-US" sz="1400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1885091" y="2256518"/>
            <a:ext cx="22509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err="1" smtClean="0"/>
              <a:t>Goodusdata</a:t>
            </a:r>
            <a:r>
              <a:rPr lang="en-US" altLang="ko-KR" sz="1400" b="1" dirty="0" smtClean="0"/>
              <a:t> </a:t>
            </a:r>
            <a:r>
              <a:rPr lang="ko-KR" altLang="en-US" sz="1400" b="1" dirty="0" smtClean="0"/>
              <a:t>계정의  </a:t>
            </a:r>
            <a:r>
              <a:rPr lang="en-US" altLang="ko-KR" sz="1400" b="1" dirty="0" smtClean="0"/>
              <a:t>VPC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3158270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16CAF07-69BD-4D87-A0E9-35B9986733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4C475882-327D-4F98-8BD3-3463D6CDDBB7}"/>
              </a:ext>
            </a:extLst>
          </p:cNvPr>
          <p:cNvGrpSpPr/>
          <p:nvPr/>
        </p:nvGrpSpPr>
        <p:grpSpPr>
          <a:xfrm>
            <a:off x="489097" y="499731"/>
            <a:ext cx="5061098" cy="2519916"/>
            <a:chOff x="489097" y="499731"/>
            <a:chExt cx="5061098" cy="2519916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B8C84E6D-98DF-40BA-B4DB-E8E1F520413C}"/>
                </a:ext>
              </a:extLst>
            </p:cNvPr>
            <p:cNvSpPr/>
            <p:nvPr/>
          </p:nvSpPr>
          <p:spPr>
            <a:xfrm>
              <a:off x="489097" y="499731"/>
              <a:ext cx="5061098" cy="251991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323E340-3B68-48BC-9A61-D5077BDFEC11}"/>
                </a:ext>
              </a:extLst>
            </p:cNvPr>
            <p:cNvSpPr txBox="1"/>
            <p:nvPr/>
          </p:nvSpPr>
          <p:spPr>
            <a:xfrm>
              <a:off x="691273" y="744279"/>
              <a:ext cx="103265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bg1"/>
                  </a:solidFill>
                </a:rPr>
                <a:t>#1, </a:t>
              </a:r>
              <a:endParaRPr lang="ko-KR" altLang="en-US" sz="4000" b="1" dirty="0">
                <a:solidFill>
                  <a:schemeClr val="bg1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378D8F2-6575-4108-8F70-943FABD184EF}"/>
                </a:ext>
              </a:extLst>
            </p:cNvPr>
            <p:cNvSpPr txBox="1"/>
            <p:nvPr/>
          </p:nvSpPr>
          <p:spPr>
            <a:xfrm>
              <a:off x="736990" y="1588324"/>
              <a:ext cx="4560864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네이버 </a:t>
              </a:r>
              <a:r>
                <a:rPr lang="ko-KR" altLang="en-US" sz="3200" b="1" dirty="0" err="1" smtClean="0">
                  <a:solidFill>
                    <a:schemeClr val="bg1"/>
                  </a:solidFill>
                  <a:latin typeface="+mj-ea"/>
                  <a:ea typeface="+mj-ea"/>
                </a:rPr>
                <a:t>클라우드</a:t>
              </a:r>
              <a:r>
                <a:rPr lang="ko-KR" altLang="en-US" sz="32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 플랫폼</a:t>
              </a:r>
              <a:endParaRPr lang="en-US" altLang="ko-KR" sz="3200" b="1" dirty="0" smtClean="0">
                <a:solidFill>
                  <a:schemeClr val="bg1"/>
                </a:solidFill>
                <a:latin typeface="+mj-ea"/>
                <a:ea typeface="+mj-ea"/>
              </a:endParaRPr>
            </a:p>
            <a:p>
              <a:r>
                <a:rPr lang="en-US" altLang="ko-KR" sz="32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	  </a:t>
              </a:r>
              <a:r>
                <a:rPr lang="ko-KR" altLang="en-US" sz="32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전체 상품 라인업</a:t>
              </a:r>
              <a:endParaRPr lang="ko-KR" altLang="en-US" sz="32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38171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C1FAE98-0419-4281-A341-90C17191CECE}"/>
              </a:ext>
            </a:extLst>
          </p:cNvPr>
          <p:cNvCxnSpPr/>
          <p:nvPr/>
        </p:nvCxnSpPr>
        <p:spPr>
          <a:xfrm>
            <a:off x="1392870" y="1127052"/>
            <a:ext cx="10800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6DD3790-B0BC-48B9-B17B-2682BAB1F22E}"/>
              </a:ext>
            </a:extLst>
          </p:cNvPr>
          <p:cNvSpPr txBox="1"/>
          <p:nvPr/>
        </p:nvSpPr>
        <p:spPr>
          <a:xfrm>
            <a:off x="1392870" y="181320"/>
            <a:ext cx="65517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4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>
                <a:solidFill>
                  <a:schemeClr val="tx1"/>
                </a:solidFill>
              </a:rPr>
              <a:t>NAVER CLOUD PLATFORM 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F1E2849C-9D47-4365-94C1-CAEE8A3B4551}"/>
              </a:ext>
            </a:extLst>
          </p:cNvPr>
          <p:cNvSpPr/>
          <p:nvPr/>
        </p:nvSpPr>
        <p:spPr>
          <a:xfrm>
            <a:off x="10190784" y="220919"/>
            <a:ext cx="1798890" cy="6905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01077981-5227-410B-A2EF-83107FAA768C}"/>
              </a:ext>
            </a:extLst>
          </p:cNvPr>
          <p:cNvSpPr txBox="1"/>
          <p:nvPr/>
        </p:nvSpPr>
        <p:spPr>
          <a:xfrm>
            <a:off x="10191586" y="349458"/>
            <a:ext cx="1797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chemeClr val="bg1"/>
                </a:solidFill>
                <a:latin typeface="+mj-ea"/>
                <a:ea typeface="+mj-ea"/>
              </a:rPr>
              <a:t>VPC </a:t>
            </a:r>
            <a:r>
              <a:rPr lang="ko-KR" altLang="en-US" sz="2000" dirty="0" smtClean="0">
                <a:solidFill>
                  <a:schemeClr val="bg1"/>
                </a:solidFill>
                <a:latin typeface="+mj-ea"/>
                <a:ea typeface="+mj-ea"/>
              </a:rPr>
              <a:t>구성요소</a:t>
            </a:r>
            <a:endParaRPr lang="ko-KR" altLang="en-US" sz="2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79631" y="1621036"/>
            <a:ext cx="33901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600" b="1" dirty="0" smtClean="0">
                <a:solidFill>
                  <a:schemeClr val="accent1"/>
                </a:solidFill>
              </a:rPr>
              <a:t>VPC Peering </a:t>
            </a:r>
            <a:r>
              <a:rPr lang="ko-KR" altLang="en-US" sz="1600" b="1" dirty="0" smtClean="0">
                <a:solidFill>
                  <a:schemeClr val="accent1"/>
                </a:solidFill>
              </a:rPr>
              <a:t>생성 </a:t>
            </a:r>
            <a:endParaRPr lang="ko-KR" altLang="en-US" sz="1600" b="1" dirty="0">
              <a:solidFill>
                <a:schemeClr val="accent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1" y="1959589"/>
            <a:ext cx="5321808" cy="378524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0990" y="1959589"/>
            <a:ext cx="6321010" cy="3785245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1159187" y="3936841"/>
            <a:ext cx="3979741" cy="228251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6121331" y="3645408"/>
            <a:ext cx="5867543" cy="19050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3459733" y="5466969"/>
            <a:ext cx="408687" cy="189611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1164267" y="3172301"/>
            <a:ext cx="4022413" cy="228251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6131491" y="2717800"/>
            <a:ext cx="5979229" cy="218948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8157875" y="2127610"/>
            <a:ext cx="22509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err="1" smtClean="0"/>
              <a:t>Goodusdata</a:t>
            </a:r>
            <a:r>
              <a:rPr lang="en-US" altLang="ko-KR" sz="1400" b="1" dirty="0" smtClean="0"/>
              <a:t> </a:t>
            </a:r>
            <a:r>
              <a:rPr lang="ko-KR" altLang="en-US" sz="1400" b="1" dirty="0" smtClean="0"/>
              <a:t>계정의  </a:t>
            </a:r>
            <a:r>
              <a:rPr lang="en-US" altLang="ko-KR" sz="1400" b="1" dirty="0" smtClean="0"/>
              <a:t>VPC</a:t>
            </a:r>
            <a:endParaRPr lang="ko-KR" altLang="en-US" sz="1400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2694940" y="2635200"/>
            <a:ext cx="15295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err="1" smtClean="0"/>
              <a:t>나의계정의</a:t>
            </a:r>
            <a:r>
              <a:rPr lang="ko-KR" altLang="en-US" sz="1400" b="1" dirty="0" smtClean="0"/>
              <a:t>  </a:t>
            </a:r>
            <a:r>
              <a:rPr lang="en-US" altLang="ko-KR" sz="1400" b="1" dirty="0" smtClean="0"/>
              <a:t>VPC</a:t>
            </a:r>
            <a:endParaRPr lang="ko-KR" altLang="en-US" sz="14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2569807" y="5991202"/>
            <a:ext cx="7839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연결된 </a:t>
            </a:r>
            <a:r>
              <a:rPr lang="en-US" altLang="ko-KR" b="1" dirty="0" smtClean="0"/>
              <a:t>VPC</a:t>
            </a:r>
            <a:r>
              <a:rPr lang="ko-KR" altLang="en-US" b="1" dirty="0" smtClean="0"/>
              <a:t>와 통신하기위해 </a:t>
            </a:r>
            <a:r>
              <a:rPr lang="en-US" altLang="ko-KR" b="1" dirty="0" smtClean="0"/>
              <a:t>Subnet</a:t>
            </a:r>
            <a:r>
              <a:rPr lang="ko-KR" altLang="en-US" b="1" dirty="0" smtClean="0"/>
              <a:t>의 </a:t>
            </a:r>
            <a:r>
              <a:rPr lang="en-US" altLang="ko-KR" b="1" dirty="0" smtClean="0"/>
              <a:t>Route Table</a:t>
            </a:r>
            <a:r>
              <a:rPr lang="ko-KR" altLang="en-US" b="1" dirty="0" smtClean="0"/>
              <a:t>에 규칙을 </a:t>
            </a:r>
            <a:r>
              <a:rPr lang="ko-KR" altLang="en-US" b="1" dirty="0" err="1" smtClean="0"/>
              <a:t>추가해야함</a:t>
            </a:r>
            <a:r>
              <a:rPr lang="en-US" altLang="ko-KR" b="1" dirty="0" smtClean="0"/>
              <a:t>.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192556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C1FAE98-0419-4281-A341-90C17191CECE}"/>
              </a:ext>
            </a:extLst>
          </p:cNvPr>
          <p:cNvCxnSpPr/>
          <p:nvPr/>
        </p:nvCxnSpPr>
        <p:spPr>
          <a:xfrm>
            <a:off x="1392870" y="1127052"/>
            <a:ext cx="10800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6DD3790-B0BC-48B9-B17B-2682BAB1F22E}"/>
              </a:ext>
            </a:extLst>
          </p:cNvPr>
          <p:cNvSpPr txBox="1"/>
          <p:nvPr/>
        </p:nvSpPr>
        <p:spPr>
          <a:xfrm>
            <a:off x="1392870" y="181320"/>
            <a:ext cx="65517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4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>
                <a:solidFill>
                  <a:schemeClr val="tx1"/>
                </a:solidFill>
              </a:rPr>
              <a:t>NAVER CLOUD PLATFORM 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F1E2849C-9D47-4365-94C1-CAEE8A3B4551}"/>
              </a:ext>
            </a:extLst>
          </p:cNvPr>
          <p:cNvSpPr/>
          <p:nvPr/>
        </p:nvSpPr>
        <p:spPr>
          <a:xfrm>
            <a:off x="10190784" y="220919"/>
            <a:ext cx="1798890" cy="6905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01077981-5227-410B-A2EF-83107FAA768C}"/>
              </a:ext>
            </a:extLst>
          </p:cNvPr>
          <p:cNvSpPr txBox="1"/>
          <p:nvPr/>
        </p:nvSpPr>
        <p:spPr>
          <a:xfrm>
            <a:off x="10191586" y="349458"/>
            <a:ext cx="1797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chemeClr val="bg1"/>
                </a:solidFill>
                <a:latin typeface="+mj-ea"/>
                <a:ea typeface="+mj-ea"/>
              </a:rPr>
              <a:t>VPC </a:t>
            </a:r>
            <a:r>
              <a:rPr lang="ko-KR" altLang="en-US" sz="2000" dirty="0" smtClean="0">
                <a:solidFill>
                  <a:schemeClr val="bg1"/>
                </a:solidFill>
                <a:latin typeface="+mj-ea"/>
                <a:ea typeface="+mj-ea"/>
              </a:rPr>
              <a:t>구성요소</a:t>
            </a:r>
            <a:endParaRPr lang="ko-KR" altLang="en-US" sz="2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79631" y="1621036"/>
            <a:ext cx="33901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600" b="1" dirty="0" smtClean="0">
                <a:solidFill>
                  <a:schemeClr val="accent1"/>
                </a:solidFill>
              </a:rPr>
              <a:t>VPC Peering </a:t>
            </a:r>
            <a:r>
              <a:rPr lang="ko-KR" altLang="en-US" sz="1600" b="1" dirty="0" smtClean="0">
                <a:solidFill>
                  <a:schemeClr val="accent1"/>
                </a:solidFill>
              </a:rPr>
              <a:t>생성 </a:t>
            </a:r>
            <a:endParaRPr lang="ko-KR" altLang="en-US" sz="1600" b="1" dirty="0">
              <a:solidFill>
                <a:schemeClr val="accent1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0150" y="2075307"/>
            <a:ext cx="5219700" cy="4438650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1219200" y="2108041"/>
            <a:ext cx="3979741" cy="1461929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1718311" y="4146391"/>
            <a:ext cx="1386840" cy="128429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7887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C1FAE98-0419-4281-A341-90C17191CECE}"/>
              </a:ext>
            </a:extLst>
          </p:cNvPr>
          <p:cNvCxnSpPr/>
          <p:nvPr/>
        </p:nvCxnSpPr>
        <p:spPr>
          <a:xfrm>
            <a:off x="1392870" y="1127052"/>
            <a:ext cx="10800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6DD3790-B0BC-48B9-B17B-2682BAB1F22E}"/>
              </a:ext>
            </a:extLst>
          </p:cNvPr>
          <p:cNvSpPr txBox="1"/>
          <p:nvPr/>
        </p:nvSpPr>
        <p:spPr>
          <a:xfrm>
            <a:off x="1392870" y="181320"/>
            <a:ext cx="65517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4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>
                <a:solidFill>
                  <a:schemeClr val="tx1"/>
                </a:solidFill>
              </a:rPr>
              <a:t>NAVER CLOUD PLATFORM 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F1E2849C-9D47-4365-94C1-CAEE8A3B4551}"/>
              </a:ext>
            </a:extLst>
          </p:cNvPr>
          <p:cNvSpPr/>
          <p:nvPr/>
        </p:nvSpPr>
        <p:spPr>
          <a:xfrm>
            <a:off x="10190784" y="220919"/>
            <a:ext cx="1798890" cy="6905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01077981-5227-410B-A2EF-83107FAA768C}"/>
              </a:ext>
            </a:extLst>
          </p:cNvPr>
          <p:cNvSpPr txBox="1"/>
          <p:nvPr/>
        </p:nvSpPr>
        <p:spPr>
          <a:xfrm>
            <a:off x="10191586" y="349458"/>
            <a:ext cx="1797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chemeClr val="bg1"/>
                </a:solidFill>
                <a:latin typeface="+mj-ea"/>
                <a:ea typeface="+mj-ea"/>
              </a:rPr>
              <a:t>VPC </a:t>
            </a:r>
            <a:r>
              <a:rPr lang="ko-KR" altLang="en-US" sz="2000" dirty="0" smtClean="0">
                <a:solidFill>
                  <a:schemeClr val="bg1"/>
                </a:solidFill>
                <a:latin typeface="+mj-ea"/>
                <a:ea typeface="+mj-ea"/>
              </a:rPr>
              <a:t>구성요소</a:t>
            </a:r>
            <a:endParaRPr lang="ko-KR" altLang="en-US" sz="2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79631" y="1621036"/>
            <a:ext cx="33901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600" b="1" dirty="0" smtClean="0">
                <a:solidFill>
                  <a:schemeClr val="accent1"/>
                </a:solidFill>
              </a:rPr>
              <a:t>Target Group </a:t>
            </a:r>
            <a:r>
              <a:rPr lang="ko-KR" altLang="en-US" sz="1600" b="1" dirty="0" smtClean="0">
                <a:solidFill>
                  <a:schemeClr val="accent1"/>
                </a:solidFill>
              </a:rPr>
              <a:t>생성 </a:t>
            </a:r>
            <a:endParaRPr lang="ko-KR" altLang="en-US" sz="1600" b="1" dirty="0">
              <a:solidFill>
                <a:schemeClr val="accent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997" y="2121406"/>
            <a:ext cx="4700016" cy="276758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1952" y="2121406"/>
            <a:ext cx="4901183" cy="2767585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797814" y="3097530"/>
            <a:ext cx="3979741" cy="95631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4920996" y="4685157"/>
            <a:ext cx="475869" cy="164973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0092255" y="4685157"/>
            <a:ext cx="453825" cy="145924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5756911" y="3034633"/>
            <a:ext cx="4926330" cy="1461929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979631" y="4972564"/>
            <a:ext cx="2250937" cy="12157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b="1" dirty="0" smtClean="0"/>
              <a:t>대상의 </a:t>
            </a:r>
            <a:r>
              <a:rPr lang="ko-KR" altLang="en-US" sz="1000" b="1" dirty="0"/>
              <a:t>역할에 따라 </a:t>
            </a:r>
            <a:r>
              <a:rPr lang="ko-KR" altLang="en-US" sz="1000" b="1" dirty="0">
                <a:solidFill>
                  <a:srgbClr val="0070C0"/>
                </a:solidFill>
              </a:rPr>
              <a:t>프로토콜</a:t>
            </a:r>
            <a:r>
              <a:rPr lang="ko-KR" altLang="en-US" sz="1000" b="1" dirty="0"/>
              <a:t>을 </a:t>
            </a:r>
            <a:r>
              <a:rPr lang="ko-KR" altLang="en-US" sz="1000" b="1" dirty="0" smtClean="0"/>
              <a:t>선택</a:t>
            </a:r>
            <a:endParaRPr lang="en-US" altLang="ko-KR" sz="1000" b="1" dirty="0" smtClean="0"/>
          </a:p>
          <a:p>
            <a:pPr latinLnBrk="0">
              <a:lnSpc>
                <a:spcPct val="150000"/>
              </a:lnSpc>
            </a:pPr>
            <a:r>
              <a:rPr lang="en-US" altLang="ko-KR" sz="800" b="1" dirty="0"/>
              <a:t>TCP : Network Load Balancer</a:t>
            </a:r>
          </a:p>
          <a:p>
            <a:pPr latinLnBrk="0">
              <a:lnSpc>
                <a:spcPct val="150000"/>
              </a:lnSpc>
            </a:pPr>
            <a:r>
              <a:rPr lang="en-US" altLang="ko-KR" sz="800" b="1" dirty="0" err="1"/>
              <a:t>Proxy_TCP</a:t>
            </a:r>
            <a:r>
              <a:rPr lang="en-US" altLang="ko-KR" sz="800" b="1" dirty="0"/>
              <a:t> : Network Proxy Load Balancer</a:t>
            </a:r>
          </a:p>
          <a:p>
            <a:pPr latinLnBrk="0">
              <a:lnSpc>
                <a:spcPct val="150000"/>
              </a:lnSpc>
            </a:pPr>
            <a:r>
              <a:rPr lang="en-US" altLang="ko-KR" sz="800" b="1" dirty="0"/>
              <a:t>HTTP : Application Load Balancer</a:t>
            </a:r>
          </a:p>
          <a:p>
            <a:pPr latinLnBrk="0">
              <a:lnSpc>
                <a:spcPct val="150000"/>
              </a:lnSpc>
            </a:pPr>
            <a:r>
              <a:rPr lang="en-US" altLang="ko-KR" sz="800" b="1" dirty="0"/>
              <a:t>HTTPS : Application Load Balancer</a:t>
            </a:r>
          </a:p>
          <a:p>
            <a:endParaRPr lang="ko-KR" altLang="en-US" sz="10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5630080" y="5249264"/>
            <a:ext cx="5503430" cy="6176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b="1" dirty="0" smtClean="0"/>
              <a:t>Health Check: </a:t>
            </a:r>
            <a:r>
              <a:rPr lang="ko-KR" altLang="en-US" sz="800" b="1" dirty="0" smtClean="0"/>
              <a:t>가상 </a:t>
            </a:r>
            <a:r>
              <a:rPr lang="ko-KR" altLang="en-US" sz="800" b="1" dirty="0"/>
              <a:t>서버에 주기적인 상태 확인을 수행하여 상태가 비정상인 가상 서버를 식별하도록 체크하는 </a:t>
            </a:r>
            <a:r>
              <a:rPr lang="ko-KR" altLang="en-US" sz="800" b="1" dirty="0" smtClean="0"/>
              <a:t>행위</a:t>
            </a:r>
            <a:endParaRPr lang="en-US" altLang="ko-KR" sz="800" b="1" dirty="0"/>
          </a:p>
          <a:p>
            <a:pPr>
              <a:lnSpc>
                <a:spcPct val="150000"/>
              </a:lnSpc>
            </a:pPr>
            <a:r>
              <a:rPr lang="ko-KR" altLang="en-US" sz="800" b="1" dirty="0" smtClean="0"/>
              <a:t>정상 </a:t>
            </a:r>
            <a:r>
              <a:rPr lang="ko-KR" altLang="en-US" sz="800" b="1" dirty="0" err="1" smtClean="0"/>
              <a:t>임계값</a:t>
            </a:r>
            <a:r>
              <a:rPr lang="en-US" altLang="ko-KR" sz="800" b="1" dirty="0" smtClean="0"/>
              <a:t>:</a:t>
            </a:r>
            <a:r>
              <a:rPr lang="ko-KR" altLang="en-US" sz="800" b="1" dirty="0" smtClean="0"/>
              <a:t> </a:t>
            </a:r>
            <a:r>
              <a:rPr lang="ko-KR" altLang="en-US" sz="800" b="1" dirty="0"/>
              <a:t>비정상 상태의 대상이 다시 서비스에 투입되기 위해 성공해야 하는 상태 확인 </a:t>
            </a:r>
            <a:r>
              <a:rPr lang="ko-KR" altLang="en-US" sz="800" b="1" dirty="0" smtClean="0"/>
              <a:t>횟수</a:t>
            </a:r>
            <a:endParaRPr lang="en-US" altLang="ko-KR" sz="800" b="1" dirty="0" smtClean="0"/>
          </a:p>
          <a:p>
            <a:pPr>
              <a:lnSpc>
                <a:spcPct val="150000"/>
              </a:lnSpc>
            </a:pPr>
            <a:r>
              <a:rPr lang="ko-KR" altLang="en-US" sz="800" b="1" dirty="0"/>
              <a:t>실패 </a:t>
            </a:r>
            <a:r>
              <a:rPr lang="ko-KR" altLang="en-US" sz="800" b="1" dirty="0" err="1" smtClean="0"/>
              <a:t>임계값</a:t>
            </a:r>
            <a:r>
              <a:rPr lang="en-US" altLang="ko-KR" sz="800" b="1" dirty="0" smtClean="0"/>
              <a:t>:</a:t>
            </a:r>
            <a:r>
              <a:rPr lang="ko-KR" altLang="en-US" sz="800" b="1" dirty="0" smtClean="0"/>
              <a:t> </a:t>
            </a:r>
            <a:r>
              <a:rPr lang="ko-KR" altLang="en-US" sz="800" b="1" dirty="0"/>
              <a:t>정상 상태의 대상이 상태 확인을 실패하면 비정상 상태로 전환되어 부하 분산 대상에 제외되는 횟수</a:t>
            </a:r>
          </a:p>
        </p:txBody>
      </p:sp>
    </p:spTree>
    <p:extLst>
      <p:ext uri="{BB962C8B-B14F-4D97-AF65-F5344CB8AC3E}">
        <p14:creationId xmlns:p14="http://schemas.microsoft.com/office/powerpoint/2010/main" val="662353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C1FAE98-0419-4281-A341-90C17191CECE}"/>
              </a:ext>
            </a:extLst>
          </p:cNvPr>
          <p:cNvCxnSpPr/>
          <p:nvPr/>
        </p:nvCxnSpPr>
        <p:spPr>
          <a:xfrm>
            <a:off x="1392870" y="1127052"/>
            <a:ext cx="10800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6DD3790-B0BC-48B9-B17B-2682BAB1F22E}"/>
              </a:ext>
            </a:extLst>
          </p:cNvPr>
          <p:cNvSpPr txBox="1"/>
          <p:nvPr/>
        </p:nvSpPr>
        <p:spPr>
          <a:xfrm>
            <a:off x="1392870" y="181320"/>
            <a:ext cx="65517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4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>
                <a:solidFill>
                  <a:schemeClr val="tx1"/>
                </a:solidFill>
              </a:rPr>
              <a:t>NAVER CLOUD PLATFORM 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F1E2849C-9D47-4365-94C1-CAEE8A3B4551}"/>
              </a:ext>
            </a:extLst>
          </p:cNvPr>
          <p:cNvSpPr/>
          <p:nvPr/>
        </p:nvSpPr>
        <p:spPr>
          <a:xfrm>
            <a:off x="10190784" y="220919"/>
            <a:ext cx="1798890" cy="6905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01077981-5227-410B-A2EF-83107FAA768C}"/>
              </a:ext>
            </a:extLst>
          </p:cNvPr>
          <p:cNvSpPr txBox="1"/>
          <p:nvPr/>
        </p:nvSpPr>
        <p:spPr>
          <a:xfrm>
            <a:off x="10191586" y="349458"/>
            <a:ext cx="1797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chemeClr val="bg1"/>
                </a:solidFill>
                <a:latin typeface="+mj-ea"/>
                <a:ea typeface="+mj-ea"/>
              </a:rPr>
              <a:t>VPC </a:t>
            </a:r>
            <a:r>
              <a:rPr lang="ko-KR" altLang="en-US" sz="2000" dirty="0" smtClean="0">
                <a:solidFill>
                  <a:schemeClr val="bg1"/>
                </a:solidFill>
                <a:latin typeface="+mj-ea"/>
                <a:ea typeface="+mj-ea"/>
              </a:rPr>
              <a:t>구성요소</a:t>
            </a:r>
            <a:endParaRPr lang="ko-KR" altLang="en-US" sz="2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79631" y="1621036"/>
            <a:ext cx="33901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600" b="1" dirty="0">
                <a:solidFill>
                  <a:schemeClr val="accent1"/>
                </a:solidFill>
              </a:rPr>
              <a:t>Target Group</a:t>
            </a:r>
            <a:r>
              <a:rPr lang="en-US" altLang="ko-KR" sz="1600" b="1" dirty="0" smtClean="0">
                <a:solidFill>
                  <a:schemeClr val="accent1"/>
                </a:solidFill>
              </a:rPr>
              <a:t> </a:t>
            </a:r>
            <a:r>
              <a:rPr lang="ko-KR" altLang="en-US" sz="1600" b="1" dirty="0" smtClean="0">
                <a:solidFill>
                  <a:schemeClr val="accent1"/>
                </a:solidFill>
              </a:rPr>
              <a:t>생성 </a:t>
            </a:r>
            <a:endParaRPr lang="ko-KR" altLang="en-US" sz="1600" b="1" dirty="0">
              <a:solidFill>
                <a:schemeClr val="accent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067" y="2352214"/>
            <a:ext cx="5058110" cy="334933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7788" y="2352214"/>
            <a:ext cx="6445625" cy="3349338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2885440" y="3815079"/>
            <a:ext cx="2362200" cy="211803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5373445" y="4551679"/>
            <a:ext cx="6459968" cy="398273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2791460" y="5484517"/>
            <a:ext cx="279400" cy="164443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2715260" y="4156422"/>
            <a:ext cx="152400" cy="15240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7261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C1FAE98-0419-4281-A341-90C17191CECE}"/>
              </a:ext>
            </a:extLst>
          </p:cNvPr>
          <p:cNvCxnSpPr/>
          <p:nvPr/>
        </p:nvCxnSpPr>
        <p:spPr>
          <a:xfrm>
            <a:off x="1392870" y="1127052"/>
            <a:ext cx="10800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6DD3790-B0BC-48B9-B17B-2682BAB1F22E}"/>
              </a:ext>
            </a:extLst>
          </p:cNvPr>
          <p:cNvSpPr txBox="1"/>
          <p:nvPr/>
        </p:nvSpPr>
        <p:spPr>
          <a:xfrm>
            <a:off x="1392870" y="181320"/>
            <a:ext cx="65517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4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>
                <a:solidFill>
                  <a:schemeClr val="tx1"/>
                </a:solidFill>
              </a:rPr>
              <a:t>NAVER CLOUD PLATFORM 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F1E2849C-9D47-4365-94C1-CAEE8A3B4551}"/>
              </a:ext>
            </a:extLst>
          </p:cNvPr>
          <p:cNvSpPr/>
          <p:nvPr/>
        </p:nvSpPr>
        <p:spPr>
          <a:xfrm>
            <a:off x="10190784" y="220919"/>
            <a:ext cx="1798890" cy="6905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01077981-5227-410B-A2EF-83107FAA768C}"/>
              </a:ext>
            </a:extLst>
          </p:cNvPr>
          <p:cNvSpPr txBox="1"/>
          <p:nvPr/>
        </p:nvSpPr>
        <p:spPr>
          <a:xfrm>
            <a:off x="10191586" y="349458"/>
            <a:ext cx="1797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chemeClr val="bg1"/>
                </a:solidFill>
                <a:latin typeface="+mj-ea"/>
                <a:ea typeface="+mj-ea"/>
              </a:rPr>
              <a:t>VPC </a:t>
            </a:r>
            <a:r>
              <a:rPr lang="ko-KR" altLang="en-US" sz="2000" dirty="0" smtClean="0">
                <a:solidFill>
                  <a:schemeClr val="bg1"/>
                </a:solidFill>
                <a:latin typeface="+mj-ea"/>
                <a:ea typeface="+mj-ea"/>
              </a:rPr>
              <a:t>구성요소</a:t>
            </a:r>
            <a:endParaRPr lang="ko-KR" altLang="en-US" sz="2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79631" y="1621036"/>
            <a:ext cx="33901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600" b="1" dirty="0" err="1" smtClean="0">
                <a:solidFill>
                  <a:schemeClr val="accent1"/>
                </a:solidFill>
              </a:rPr>
              <a:t>로드밸런서</a:t>
            </a:r>
            <a:r>
              <a:rPr lang="en-US" altLang="ko-KR" sz="1600" b="1" dirty="0" smtClean="0">
                <a:solidFill>
                  <a:schemeClr val="accent1"/>
                </a:solidFill>
              </a:rPr>
              <a:t> </a:t>
            </a:r>
            <a:r>
              <a:rPr lang="ko-KR" altLang="en-US" sz="1600" b="1" dirty="0" smtClean="0">
                <a:solidFill>
                  <a:schemeClr val="accent1"/>
                </a:solidFill>
              </a:rPr>
              <a:t>생성 </a:t>
            </a:r>
            <a:endParaRPr lang="ko-KR" altLang="en-US" sz="1600" b="1" dirty="0">
              <a:solidFill>
                <a:schemeClr val="accent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527" y="2052436"/>
            <a:ext cx="5317537" cy="301333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0818" y="3438144"/>
            <a:ext cx="5633774" cy="2919984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2126996" y="3105277"/>
            <a:ext cx="475869" cy="164973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4788" y="2775442"/>
            <a:ext cx="3257307" cy="486410"/>
          </a:xfrm>
          <a:prstGeom prst="rect">
            <a:avLst/>
          </a:prstGeom>
        </p:spPr>
      </p:pic>
      <p:cxnSp>
        <p:nvCxnSpPr>
          <p:cNvPr id="14" name="직선 화살표 연결선 13"/>
          <p:cNvCxnSpPr>
            <a:endCxn id="9" idx="1"/>
          </p:cNvCxnSpPr>
          <p:nvPr/>
        </p:nvCxnSpPr>
        <p:spPr>
          <a:xfrm flipV="1">
            <a:off x="2602865" y="3018647"/>
            <a:ext cx="1671923" cy="129869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2167636" y="4136517"/>
            <a:ext cx="3678428" cy="164973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971921" y="5095811"/>
            <a:ext cx="36968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/>
              <a:t>Load Balancer</a:t>
            </a:r>
            <a:r>
              <a:rPr lang="ko-KR" altLang="en-US" sz="800" b="1" dirty="0"/>
              <a:t>는 전용 </a:t>
            </a:r>
            <a:r>
              <a:rPr lang="en-US" altLang="ko-KR" sz="800" b="1" dirty="0"/>
              <a:t>Subnet</a:t>
            </a:r>
            <a:r>
              <a:rPr lang="ko-KR" altLang="en-US" sz="800" b="1" dirty="0"/>
              <a:t>을 </a:t>
            </a:r>
            <a:r>
              <a:rPr lang="ko-KR" altLang="en-US" sz="800" b="1" dirty="0" smtClean="0"/>
              <a:t>생성</a:t>
            </a:r>
            <a:endParaRPr lang="en-US" altLang="ko-KR" sz="800" b="1" dirty="0" smtClean="0"/>
          </a:p>
          <a:p>
            <a:r>
              <a:rPr lang="ko-KR" altLang="en-US" sz="800" b="1" dirty="0" smtClean="0"/>
              <a:t>서버와 같은 </a:t>
            </a:r>
            <a:r>
              <a:rPr lang="en-US" altLang="ko-KR" sz="800" b="1" dirty="0" smtClean="0"/>
              <a:t>Subnet</a:t>
            </a:r>
            <a:r>
              <a:rPr lang="ko-KR" altLang="en-US" sz="800" b="1" dirty="0" smtClean="0"/>
              <a:t>에 위치되면 해당 서버로 </a:t>
            </a:r>
            <a:r>
              <a:rPr lang="ko-KR" altLang="en-US" sz="800" b="1" dirty="0" err="1" smtClean="0"/>
              <a:t>로드밸런싱이</a:t>
            </a:r>
            <a:r>
              <a:rPr lang="ko-KR" altLang="en-US" sz="800" b="1" dirty="0" smtClean="0"/>
              <a:t> 동작하지 않는다</a:t>
            </a:r>
            <a:r>
              <a:rPr lang="en-US" altLang="ko-KR" sz="800" b="1" dirty="0" smtClean="0"/>
              <a:t>.</a:t>
            </a:r>
            <a:endParaRPr lang="ko-KR" altLang="en-US" sz="800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528527" y="5149672"/>
            <a:ext cx="56457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 err="1" smtClean="0"/>
              <a:t>서브넷</a:t>
            </a:r>
            <a:r>
              <a:rPr lang="en-US" altLang="ko-KR" sz="900" b="1" dirty="0" smtClean="0"/>
              <a:t>:</a:t>
            </a:r>
            <a:endParaRPr lang="ko-KR" altLang="en-US" sz="900" b="1" dirty="0"/>
          </a:p>
        </p:txBody>
      </p:sp>
      <p:sp>
        <p:nvSpPr>
          <p:cNvPr id="20" name="직사각형 19"/>
          <p:cNvSpPr/>
          <p:nvPr/>
        </p:nvSpPr>
        <p:spPr>
          <a:xfrm>
            <a:off x="4280916" y="2759837"/>
            <a:ext cx="3251179" cy="467233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7391400" y="4579620"/>
            <a:ext cx="4147820" cy="13716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9776460" y="6136640"/>
            <a:ext cx="396240" cy="16764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4901564" y="4838192"/>
            <a:ext cx="481965" cy="16764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19394" y="5158108"/>
            <a:ext cx="2488198" cy="833053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6578754" y="5023104"/>
            <a:ext cx="1544012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" b="1" dirty="0" err="1" smtClean="0"/>
              <a:t>리스너</a:t>
            </a:r>
            <a:r>
              <a:rPr lang="en-US" altLang="ko-KR" sz="600" b="1" dirty="0" smtClean="0"/>
              <a:t>: </a:t>
            </a:r>
            <a:r>
              <a:rPr lang="ko-KR" altLang="en-US" sz="600" b="1" dirty="0" smtClean="0"/>
              <a:t>외부의 </a:t>
            </a:r>
            <a:r>
              <a:rPr lang="ko-KR" altLang="en-US" sz="600" b="1" dirty="0"/>
              <a:t>요청을 받아들이는 역할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7127239" y="5249162"/>
            <a:ext cx="320041" cy="501397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1539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C1FAE98-0419-4281-A341-90C17191CECE}"/>
              </a:ext>
            </a:extLst>
          </p:cNvPr>
          <p:cNvCxnSpPr/>
          <p:nvPr/>
        </p:nvCxnSpPr>
        <p:spPr>
          <a:xfrm>
            <a:off x="1392870" y="1127052"/>
            <a:ext cx="10800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6DD3790-B0BC-48B9-B17B-2682BAB1F22E}"/>
              </a:ext>
            </a:extLst>
          </p:cNvPr>
          <p:cNvSpPr txBox="1"/>
          <p:nvPr/>
        </p:nvSpPr>
        <p:spPr>
          <a:xfrm>
            <a:off x="1392870" y="181320"/>
            <a:ext cx="65517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4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>
                <a:solidFill>
                  <a:schemeClr val="tx1"/>
                </a:solidFill>
              </a:rPr>
              <a:t>NAVER CLOUD PLATFORM 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F1E2849C-9D47-4365-94C1-CAEE8A3B4551}"/>
              </a:ext>
            </a:extLst>
          </p:cNvPr>
          <p:cNvSpPr/>
          <p:nvPr/>
        </p:nvSpPr>
        <p:spPr>
          <a:xfrm>
            <a:off x="10190784" y="220919"/>
            <a:ext cx="1798890" cy="6905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01077981-5227-410B-A2EF-83107FAA768C}"/>
              </a:ext>
            </a:extLst>
          </p:cNvPr>
          <p:cNvSpPr txBox="1"/>
          <p:nvPr/>
        </p:nvSpPr>
        <p:spPr>
          <a:xfrm>
            <a:off x="10191586" y="349458"/>
            <a:ext cx="1797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chemeClr val="bg1"/>
                </a:solidFill>
                <a:latin typeface="+mj-ea"/>
                <a:ea typeface="+mj-ea"/>
              </a:rPr>
              <a:t>VPC </a:t>
            </a:r>
            <a:r>
              <a:rPr lang="ko-KR" altLang="en-US" sz="2000" dirty="0" smtClean="0">
                <a:solidFill>
                  <a:schemeClr val="bg1"/>
                </a:solidFill>
                <a:latin typeface="+mj-ea"/>
                <a:ea typeface="+mj-ea"/>
              </a:rPr>
              <a:t>구성요소</a:t>
            </a:r>
            <a:endParaRPr lang="ko-KR" altLang="en-US" sz="2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79631" y="1621036"/>
            <a:ext cx="33901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600" b="1" dirty="0" err="1" smtClean="0">
                <a:solidFill>
                  <a:schemeClr val="accent1"/>
                </a:solidFill>
              </a:rPr>
              <a:t>로드밸런서</a:t>
            </a:r>
            <a:r>
              <a:rPr lang="en-US" altLang="ko-KR" sz="1600" b="1" dirty="0" smtClean="0">
                <a:solidFill>
                  <a:schemeClr val="accent1"/>
                </a:solidFill>
              </a:rPr>
              <a:t> </a:t>
            </a:r>
            <a:r>
              <a:rPr lang="ko-KR" altLang="en-US" sz="1600" b="1" dirty="0" smtClean="0">
                <a:solidFill>
                  <a:schemeClr val="accent1"/>
                </a:solidFill>
              </a:rPr>
              <a:t>생성 </a:t>
            </a:r>
            <a:endParaRPr lang="ko-KR" altLang="en-US" sz="1600" b="1" dirty="0">
              <a:solidFill>
                <a:schemeClr val="accent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455" y="2629864"/>
            <a:ext cx="5488225" cy="323669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2218" y="2629865"/>
            <a:ext cx="6107038" cy="3236693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1465072" y="3700780"/>
            <a:ext cx="2687320" cy="14478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373632" y="3830320"/>
            <a:ext cx="211468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 smtClean="0"/>
              <a:t>부하 분산 대상이 될 </a:t>
            </a:r>
            <a:r>
              <a:rPr lang="en-US" altLang="ko-KR" sz="800" b="1" dirty="0" smtClean="0"/>
              <a:t>Target Group</a:t>
            </a:r>
            <a:r>
              <a:rPr lang="ko-KR" altLang="en-US" sz="800" b="1" dirty="0" smtClean="0"/>
              <a:t>을 선택</a:t>
            </a:r>
            <a:endParaRPr lang="ko-KR" altLang="en-US" sz="800" b="1" dirty="0"/>
          </a:p>
        </p:txBody>
      </p:sp>
      <p:sp>
        <p:nvSpPr>
          <p:cNvPr id="13" name="직사각형 12"/>
          <p:cNvSpPr/>
          <p:nvPr/>
        </p:nvSpPr>
        <p:spPr>
          <a:xfrm>
            <a:off x="3550919" y="5665469"/>
            <a:ext cx="333633" cy="186691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6977380" y="4941570"/>
            <a:ext cx="180049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 smtClean="0"/>
              <a:t>본인이 설정해준 </a:t>
            </a:r>
            <a:r>
              <a:rPr lang="ko-KR" altLang="en-US" sz="800" b="1" dirty="0" err="1" smtClean="0"/>
              <a:t>로드밸런서가</a:t>
            </a:r>
            <a:r>
              <a:rPr lang="ko-KR" altLang="en-US" sz="800" b="1" dirty="0" smtClean="0"/>
              <a:t> 생성</a:t>
            </a:r>
            <a:endParaRPr lang="ko-KR" altLang="en-US" sz="800" b="1" dirty="0"/>
          </a:p>
        </p:txBody>
      </p:sp>
      <p:sp>
        <p:nvSpPr>
          <p:cNvPr id="15" name="직사각형 14"/>
          <p:cNvSpPr/>
          <p:nvPr/>
        </p:nvSpPr>
        <p:spPr>
          <a:xfrm>
            <a:off x="5992218" y="3406140"/>
            <a:ext cx="5936892" cy="153543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0594848" y="4045764"/>
            <a:ext cx="1334262" cy="251916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/>
          <p:cNvCxnSpPr>
            <a:stCxn id="16" idx="2"/>
          </p:cNvCxnSpPr>
          <p:nvPr/>
        </p:nvCxnSpPr>
        <p:spPr>
          <a:xfrm flipH="1">
            <a:off x="10052304" y="4297680"/>
            <a:ext cx="1209675" cy="1688592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9353296" y="6022744"/>
            <a:ext cx="126188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 err="1" smtClean="0"/>
              <a:t>로드밸런서의</a:t>
            </a:r>
            <a:r>
              <a:rPr lang="ko-KR" altLang="en-US" sz="800" b="1" dirty="0" smtClean="0"/>
              <a:t> 접속 정보</a:t>
            </a:r>
            <a:endParaRPr lang="ko-KR" altLang="en-US" sz="800" b="1" dirty="0"/>
          </a:p>
        </p:txBody>
      </p:sp>
    </p:spTree>
    <p:extLst>
      <p:ext uri="{BB962C8B-B14F-4D97-AF65-F5344CB8AC3E}">
        <p14:creationId xmlns:p14="http://schemas.microsoft.com/office/powerpoint/2010/main" val="185598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C1FAE98-0419-4281-A341-90C17191CECE}"/>
              </a:ext>
            </a:extLst>
          </p:cNvPr>
          <p:cNvCxnSpPr/>
          <p:nvPr/>
        </p:nvCxnSpPr>
        <p:spPr>
          <a:xfrm>
            <a:off x="1392870" y="1127052"/>
            <a:ext cx="10800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6DD3790-B0BC-48B9-B17B-2682BAB1F22E}"/>
              </a:ext>
            </a:extLst>
          </p:cNvPr>
          <p:cNvSpPr txBox="1"/>
          <p:nvPr/>
        </p:nvSpPr>
        <p:spPr>
          <a:xfrm>
            <a:off x="1392870" y="181320"/>
            <a:ext cx="65517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4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>
                <a:solidFill>
                  <a:schemeClr val="tx1"/>
                </a:solidFill>
              </a:rPr>
              <a:t>NAVER CLOUD PLATFORM 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F1E2849C-9D47-4365-94C1-CAEE8A3B4551}"/>
              </a:ext>
            </a:extLst>
          </p:cNvPr>
          <p:cNvSpPr/>
          <p:nvPr/>
        </p:nvSpPr>
        <p:spPr>
          <a:xfrm>
            <a:off x="10190784" y="220919"/>
            <a:ext cx="1798890" cy="6905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01077981-5227-410B-A2EF-83107FAA768C}"/>
              </a:ext>
            </a:extLst>
          </p:cNvPr>
          <p:cNvSpPr txBox="1"/>
          <p:nvPr/>
        </p:nvSpPr>
        <p:spPr>
          <a:xfrm>
            <a:off x="10191586" y="349458"/>
            <a:ext cx="1797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chemeClr val="bg1"/>
                </a:solidFill>
                <a:latin typeface="+mj-ea"/>
                <a:ea typeface="+mj-ea"/>
              </a:rPr>
              <a:t>VPC </a:t>
            </a:r>
            <a:r>
              <a:rPr lang="ko-KR" altLang="en-US" sz="2000" dirty="0" smtClean="0">
                <a:solidFill>
                  <a:schemeClr val="bg1"/>
                </a:solidFill>
                <a:latin typeface="+mj-ea"/>
                <a:ea typeface="+mj-ea"/>
              </a:rPr>
              <a:t>구성요소</a:t>
            </a:r>
            <a:endParaRPr lang="ko-KR" altLang="en-US" sz="2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79631" y="1621036"/>
            <a:ext cx="33901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600" b="1" dirty="0" smtClean="0">
                <a:solidFill>
                  <a:schemeClr val="accent1"/>
                </a:solidFill>
              </a:rPr>
              <a:t>Global DNS </a:t>
            </a:r>
            <a:r>
              <a:rPr lang="ko-KR" altLang="en-US" sz="1600" b="1" dirty="0" smtClean="0">
                <a:solidFill>
                  <a:schemeClr val="accent1"/>
                </a:solidFill>
              </a:rPr>
              <a:t>생성 </a:t>
            </a:r>
            <a:endParaRPr lang="ko-KR" altLang="en-US" sz="1600" b="1" dirty="0">
              <a:solidFill>
                <a:schemeClr val="accent1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2004" y="2086336"/>
            <a:ext cx="3740486" cy="3158763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1221" y="1790313"/>
            <a:ext cx="5796354" cy="3447166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3984893" y="4829226"/>
            <a:ext cx="350888" cy="167589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3730892" y="3759887"/>
            <a:ext cx="1107807" cy="156794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02004" y="5793846"/>
            <a:ext cx="398352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800" b="1" dirty="0" smtClean="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DNSSEC(DNS Security Extensions)</a:t>
            </a:r>
            <a:r>
              <a:rPr lang="ko-KR" altLang="en-US" sz="800" b="1" dirty="0" smtClean="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은 </a:t>
            </a:r>
            <a:r>
              <a:rPr lang="en-US" altLang="ko-KR" sz="800" b="1" dirty="0" smtClean="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DNS </a:t>
            </a:r>
            <a:r>
              <a:rPr lang="ko-KR" altLang="en-US" sz="800" b="1" dirty="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데이터 대상의 </a:t>
            </a:r>
            <a:r>
              <a:rPr lang="en-US" altLang="ko-KR" sz="800" b="1" dirty="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"</a:t>
            </a:r>
            <a:r>
              <a:rPr lang="ko-KR" altLang="en-US" sz="800" b="1" dirty="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데이터 위조</a:t>
            </a:r>
            <a:r>
              <a:rPr lang="en-US" altLang="ko-KR" sz="800" b="1" dirty="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-</a:t>
            </a:r>
            <a:r>
              <a:rPr lang="ko-KR" altLang="en-US" sz="800" b="1" dirty="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변조 공격</a:t>
            </a:r>
            <a:r>
              <a:rPr lang="en-US" altLang="ko-KR" sz="800" b="1" dirty="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"</a:t>
            </a:r>
            <a:r>
              <a:rPr lang="ko-KR" altLang="en-US" sz="800" b="1" dirty="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을 방지하기 위한 인터넷 </a:t>
            </a:r>
            <a:r>
              <a:rPr lang="ko-KR" altLang="en-US" sz="800" b="1" dirty="0" err="1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표준기술입니다</a:t>
            </a:r>
            <a:r>
              <a:rPr lang="en-US" altLang="ko-KR" sz="800" b="1" dirty="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  <a:endParaRPr lang="ko-KR" altLang="en-US" sz="800" b="1" dirty="0"/>
          </a:p>
        </p:txBody>
      </p:sp>
      <p:sp>
        <p:nvSpPr>
          <p:cNvPr id="14" name="직사각형 13"/>
          <p:cNvSpPr/>
          <p:nvPr/>
        </p:nvSpPr>
        <p:spPr>
          <a:xfrm>
            <a:off x="3730892" y="3998647"/>
            <a:ext cx="109588" cy="104724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꺾인 연결선 12"/>
          <p:cNvCxnSpPr/>
          <p:nvPr/>
        </p:nvCxnSpPr>
        <p:spPr>
          <a:xfrm rot="5400000">
            <a:off x="2048561" y="4139348"/>
            <a:ext cx="1718308" cy="1646355"/>
          </a:xfrm>
          <a:prstGeom prst="bentConnector3">
            <a:avLst>
              <a:gd name="adj1" fmla="val 50000"/>
            </a:avLst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6121033" y="5387900"/>
            <a:ext cx="562654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800" b="1" dirty="0" smtClean="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TTL: </a:t>
            </a:r>
            <a:r>
              <a:rPr lang="ko-KR" altLang="en-US" sz="800" b="1" dirty="0" smtClean="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컴퓨터나 네트워크에서 데이터의 유효 기간을 나타내기 위한 방법</a:t>
            </a:r>
            <a:endParaRPr lang="en-US" altLang="ko-KR" sz="800" b="1" dirty="0" smtClean="0">
              <a:solidFill>
                <a:srgbClr val="333333"/>
              </a:solidFill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endParaRPr lang="en-US" altLang="ko-KR" sz="800" b="1" dirty="0" smtClean="0">
              <a:solidFill>
                <a:srgbClr val="333333"/>
              </a:solidFill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r>
              <a:rPr lang="en-US" altLang="ko-KR" sz="800" b="1" dirty="0" smtClean="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Master NS: </a:t>
            </a:r>
            <a:r>
              <a:rPr lang="ko-KR" altLang="en-US" sz="800" b="1" dirty="0" smtClean="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도메인에 속해 있는 컴퓨터들의 이름을 관리하고</a:t>
            </a:r>
            <a:r>
              <a:rPr lang="en-US" altLang="ko-KR" sz="800" b="1" dirty="0" smtClean="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sz="800" b="1" dirty="0" smtClean="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컴퓨터의 </a:t>
            </a:r>
            <a:r>
              <a:rPr lang="en-US" altLang="ko-KR" sz="800" b="1" dirty="0" smtClean="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IP</a:t>
            </a:r>
            <a:r>
              <a:rPr lang="ko-KR" altLang="en-US" sz="800" b="1" dirty="0" smtClean="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주소를 알려주는 역할을 한다</a:t>
            </a:r>
            <a:r>
              <a:rPr lang="en-US" altLang="ko-KR" sz="800" b="1" dirty="0" smtClean="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  <a:endParaRPr lang="ko-KR" altLang="en-US" sz="800" b="1" dirty="0"/>
          </a:p>
        </p:txBody>
      </p:sp>
      <p:sp>
        <p:nvSpPr>
          <p:cNvPr id="22" name="직사각형 21"/>
          <p:cNvSpPr/>
          <p:nvPr/>
        </p:nvSpPr>
        <p:spPr>
          <a:xfrm>
            <a:off x="8438606" y="3221406"/>
            <a:ext cx="350888" cy="167589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9241246" y="3231566"/>
            <a:ext cx="350888" cy="167589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꺾인 연결선 26"/>
          <p:cNvCxnSpPr/>
          <p:nvPr/>
        </p:nvCxnSpPr>
        <p:spPr>
          <a:xfrm rot="5400000">
            <a:off x="6272895" y="3295287"/>
            <a:ext cx="2174238" cy="2157188"/>
          </a:xfrm>
          <a:prstGeom prst="bentConnector3">
            <a:avLst>
              <a:gd name="adj1" fmla="val 50000"/>
            </a:avLst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꺾인 연결선 29"/>
          <p:cNvCxnSpPr>
            <a:stCxn id="23" idx="1"/>
          </p:cNvCxnSpPr>
          <p:nvPr/>
        </p:nvCxnSpPr>
        <p:spPr>
          <a:xfrm rot="10800000" flipV="1">
            <a:off x="6190956" y="3315360"/>
            <a:ext cx="3050290" cy="2318359"/>
          </a:xfrm>
          <a:prstGeom prst="bentConnector3">
            <a:avLst>
              <a:gd name="adj1" fmla="val 111953"/>
            </a:avLst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타원 40"/>
          <p:cNvSpPr/>
          <p:nvPr/>
        </p:nvSpPr>
        <p:spPr>
          <a:xfrm>
            <a:off x="3540018" y="3773022"/>
            <a:ext cx="129012" cy="132228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b="1" dirty="0">
                <a:solidFill>
                  <a:schemeClr val="tx1"/>
                </a:solidFill>
              </a:rPr>
              <a:t>1</a:t>
            </a:r>
            <a:endParaRPr lang="ko-KR" altLang="en-US" sz="600" b="1" dirty="0">
              <a:solidFill>
                <a:schemeClr val="tx1"/>
              </a:solidFill>
            </a:endParaRPr>
          </a:p>
        </p:txBody>
      </p:sp>
      <p:sp>
        <p:nvSpPr>
          <p:cNvPr id="42" name="타원 41"/>
          <p:cNvSpPr/>
          <p:nvPr/>
        </p:nvSpPr>
        <p:spPr>
          <a:xfrm>
            <a:off x="4370598" y="4843632"/>
            <a:ext cx="129012" cy="132228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b="1" dirty="0" smtClean="0">
                <a:solidFill>
                  <a:schemeClr val="tx1"/>
                </a:solidFill>
              </a:rPr>
              <a:t>2</a:t>
            </a:r>
            <a:endParaRPr lang="ko-KR" altLang="en-US" sz="600" b="1" dirty="0">
              <a:solidFill>
                <a:schemeClr val="tx1"/>
              </a:solidFill>
            </a:endParaRPr>
          </a:p>
        </p:txBody>
      </p:sp>
      <p:sp>
        <p:nvSpPr>
          <p:cNvPr id="43" name="타원 42"/>
          <p:cNvSpPr/>
          <p:nvPr/>
        </p:nvSpPr>
        <p:spPr>
          <a:xfrm>
            <a:off x="7079508" y="2870052"/>
            <a:ext cx="129012" cy="132228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b="1" dirty="0">
                <a:solidFill>
                  <a:schemeClr val="tx1"/>
                </a:solidFill>
              </a:rPr>
              <a:t>1</a:t>
            </a:r>
            <a:endParaRPr lang="ko-KR" altLang="en-US" sz="600" b="1" dirty="0">
              <a:solidFill>
                <a:schemeClr val="tx1"/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7275413" y="2800782"/>
            <a:ext cx="506512" cy="270135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8537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C1FAE98-0419-4281-A341-90C17191CECE}"/>
              </a:ext>
            </a:extLst>
          </p:cNvPr>
          <p:cNvCxnSpPr/>
          <p:nvPr/>
        </p:nvCxnSpPr>
        <p:spPr>
          <a:xfrm>
            <a:off x="1392870" y="1127052"/>
            <a:ext cx="10800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6DD3790-B0BC-48B9-B17B-2682BAB1F22E}"/>
              </a:ext>
            </a:extLst>
          </p:cNvPr>
          <p:cNvSpPr txBox="1"/>
          <p:nvPr/>
        </p:nvSpPr>
        <p:spPr>
          <a:xfrm>
            <a:off x="1392870" y="181320"/>
            <a:ext cx="65517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4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>
                <a:solidFill>
                  <a:schemeClr val="tx1"/>
                </a:solidFill>
              </a:rPr>
              <a:t>NAVER CLOUD PLATFORM 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F1E2849C-9D47-4365-94C1-CAEE8A3B4551}"/>
              </a:ext>
            </a:extLst>
          </p:cNvPr>
          <p:cNvSpPr/>
          <p:nvPr/>
        </p:nvSpPr>
        <p:spPr>
          <a:xfrm>
            <a:off x="10190784" y="220919"/>
            <a:ext cx="1798890" cy="6905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01077981-5227-410B-A2EF-83107FAA768C}"/>
              </a:ext>
            </a:extLst>
          </p:cNvPr>
          <p:cNvSpPr txBox="1"/>
          <p:nvPr/>
        </p:nvSpPr>
        <p:spPr>
          <a:xfrm>
            <a:off x="10191586" y="349458"/>
            <a:ext cx="1797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chemeClr val="bg1"/>
                </a:solidFill>
                <a:latin typeface="+mj-ea"/>
                <a:ea typeface="+mj-ea"/>
              </a:rPr>
              <a:t>VPC </a:t>
            </a:r>
            <a:r>
              <a:rPr lang="ko-KR" altLang="en-US" sz="2000" dirty="0" smtClean="0">
                <a:solidFill>
                  <a:schemeClr val="bg1"/>
                </a:solidFill>
                <a:latin typeface="+mj-ea"/>
                <a:ea typeface="+mj-ea"/>
              </a:rPr>
              <a:t>구성요소</a:t>
            </a:r>
            <a:endParaRPr lang="ko-KR" altLang="en-US" sz="2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60037" y="1621036"/>
            <a:ext cx="33901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600" b="1" dirty="0" smtClean="0">
                <a:solidFill>
                  <a:schemeClr val="accent1"/>
                </a:solidFill>
              </a:rPr>
              <a:t>Global DNS </a:t>
            </a:r>
            <a:r>
              <a:rPr lang="ko-KR" altLang="en-US" sz="1600" b="1" dirty="0" smtClean="0">
                <a:solidFill>
                  <a:schemeClr val="accent1"/>
                </a:solidFill>
              </a:rPr>
              <a:t>생성 </a:t>
            </a:r>
            <a:endParaRPr lang="ko-KR" altLang="en-US" sz="1600" b="1" dirty="0">
              <a:solidFill>
                <a:schemeClr val="accent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605" y="2118957"/>
            <a:ext cx="4645151" cy="256581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6977" y="4014322"/>
            <a:ext cx="3705225" cy="24003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47360" y="1342630"/>
            <a:ext cx="5975604" cy="2231150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2229752" y="3632886"/>
            <a:ext cx="594728" cy="128853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3321952" y="3637966"/>
            <a:ext cx="594728" cy="128853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3952875" y="3637966"/>
            <a:ext cx="842010" cy="128853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3480434" y="3785903"/>
            <a:ext cx="1301115" cy="283177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2061738" y="3628242"/>
            <a:ext cx="129012" cy="132228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b="1" dirty="0">
                <a:solidFill>
                  <a:schemeClr val="tx1"/>
                </a:solidFill>
              </a:rPr>
              <a:t>1</a:t>
            </a:r>
            <a:endParaRPr lang="ko-KR" altLang="en-US" sz="600" b="1" dirty="0">
              <a:solidFill>
                <a:schemeClr val="tx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3321578" y="3483462"/>
            <a:ext cx="129012" cy="132228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b="1" dirty="0" smtClean="0">
                <a:solidFill>
                  <a:schemeClr val="tx1"/>
                </a:solidFill>
              </a:rPr>
              <a:t>2</a:t>
            </a:r>
            <a:endParaRPr lang="ko-KR" altLang="en-US" sz="600" b="1" dirty="0">
              <a:solidFill>
                <a:schemeClr val="tx1"/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3959118" y="3483462"/>
            <a:ext cx="129012" cy="132228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b="1" dirty="0" smtClean="0">
                <a:solidFill>
                  <a:schemeClr val="tx1"/>
                </a:solidFill>
              </a:rPr>
              <a:t>3</a:t>
            </a:r>
            <a:endParaRPr lang="ko-KR" altLang="en-US" sz="600" b="1" dirty="0">
              <a:solidFill>
                <a:schemeClr val="tx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3326658" y="4014322"/>
            <a:ext cx="129012" cy="132228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b="1" dirty="0" smtClean="0">
                <a:solidFill>
                  <a:schemeClr val="tx1"/>
                </a:solidFill>
              </a:rPr>
              <a:t>4</a:t>
            </a:r>
            <a:endParaRPr lang="ko-KR" altLang="en-US" sz="600" b="1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3672840" y="4308526"/>
            <a:ext cx="361950" cy="156794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4058178" y="4317217"/>
            <a:ext cx="129012" cy="132228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b="1" dirty="0">
                <a:solidFill>
                  <a:schemeClr val="tx1"/>
                </a:solidFill>
              </a:rPr>
              <a:t>5</a:t>
            </a:r>
            <a:endParaRPr lang="ko-KR" altLang="en-US" sz="600" b="1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5614147" y="3112186"/>
            <a:ext cx="5715000" cy="225374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8243873" y="5073496"/>
            <a:ext cx="2181583" cy="610307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꺾인 연결선 10"/>
          <p:cNvCxnSpPr>
            <a:stCxn id="13" idx="1"/>
          </p:cNvCxnSpPr>
          <p:nvPr/>
        </p:nvCxnSpPr>
        <p:spPr>
          <a:xfrm rot="10800000" flipV="1">
            <a:off x="396438" y="3702392"/>
            <a:ext cx="2925515" cy="1219007"/>
          </a:xfrm>
          <a:prstGeom prst="bentConnector3">
            <a:avLst>
              <a:gd name="adj1" fmla="val 100102"/>
            </a:avLst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-36715" y="4921400"/>
            <a:ext cx="7034298" cy="14927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100" b="1" dirty="0" smtClean="0"/>
              <a:t>리소스 레코드</a:t>
            </a:r>
            <a:endParaRPr lang="en-US" altLang="ko-KR" sz="1100" b="1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000" b="1" dirty="0" smtClean="0"/>
              <a:t>A </a:t>
            </a:r>
            <a:r>
              <a:rPr lang="ko-KR" altLang="en-US" sz="1000" b="1" dirty="0" smtClean="0"/>
              <a:t>레코드</a:t>
            </a:r>
            <a:r>
              <a:rPr lang="en-US" altLang="ko-KR" sz="1000" b="1" dirty="0" smtClean="0"/>
              <a:t>: IPv4 </a:t>
            </a:r>
            <a:r>
              <a:rPr lang="ko-KR" altLang="en-US" sz="1000" b="1" dirty="0" smtClean="0"/>
              <a:t>주소를 매칭할 때 사용하는 레코드</a:t>
            </a:r>
            <a:r>
              <a:rPr lang="en-US" altLang="ko-KR" sz="1000" b="1" dirty="0" smtClean="0"/>
              <a:t>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000" b="1" dirty="0" smtClean="0"/>
              <a:t>NS </a:t>
            </a:r>
            <a:r>
              <a:rPr lang="ko-KR" altLang="en-US" sz="1000" b="1" dirty="0" smtClean="0"/>
              <a:t>레코드</a:t>
            </a:r>
            <a:r>
              <a:rPr lang="en-US" altLang="ko-KR" sz="1000" b="1" dirty="0" smtClean="0"/>
              <a:t>: </a:t>
            </a:r>
            <a:r>
              <a:rPr lang="ko-KR" altLang="en-US" sz="1000" b="1" dirty="0" smtClean="0"/>
              <a:t>해당 </a:t>
            </a:r>
            <a:r>
              <a:rPr lang="en-US" altLang="ko-KR" sz="1000" b="1" dirty="0" smtClean="0"/>
              <a:t>zone</a:t>
            </a:r>
            <a:r>
              <a:rPr lang="ko-KR" altLang="en-US" sz="1000" b="1" dirty="0" smtClean="0"/>
              <a:t>의 응답 가능한 </a:t>
            </a:r>
            <a:r>
              <a:rPr lang="en-US" altLang="ko-KR" sz="1000" b="1" dirty="0" smtClean="0"/>
              <a:t>authoritative </a:t>
            </a:r>
            <a:r>
              <a:rPr lang="ko-KR" altLang="en-US" sz="1000" b="1" dirty="0" smtClean="0"/>
              <a:t>네임서버를 나타내는 레코드</a:t>
            </a:r>
            <a:r>
              <a:rPr lang="en-US" altLang="ko-KR" sz="1000" b="1" dirty="0" smtClean="0"/>
              <a:t>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000" b="1" dirty="0" smtClean="0"/>
              <a:t>AAAA </a:t>
            </a:r>
            <a:r>
              <a:rPr lang="ko-KR" altLang="en-US" sz="1000" b="1" dirty="0" smtClean="0"/>
              <a:t>레코드</a:t>
            </a:r>
            <a:r>
              <a:rPr lang="en-US" altLang="ko-KR" sz="1000" b="1" dirty="0" smtClean="0"/>
              <a:t>: </a:t>
            </a:r>
            <a:r>
              <a:rPr lang="en-US" altLang="ko-KR" sz="1000" b="1" dirty="0"/>
              <a:t>IPv6 </a:t>
            </a:r>
            <a:r>
              <a:rPr lang="ko-KR" altLang="en-US" sz="1000" b="1" dirty="0"/>
              <a:t>주소를 매칭하는 레코드</a:t>
            </a:r>
            <a:r>
              <a:rPr lang="en-US" altLang="ko-KR" sz="1000" b="1" dirty="0" smtClean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000" b="1" dirty="0" smtClean="0"/>
              <a:t>CNAME </a:t>
            </a:r>
            <a:r>
              <a:rPr lang="ko-KR" altLang="en-US" sz="1000" b="1" dirty="0" smtClean="0"/>
              <a:t>레코드</a:t>
            </a:r>
            <a:r>
              <a:rPr lang="en-US" altLang="ko-KR" sz="1000" b="1" dirty="0" smtClean="0"/>
              <a:t>: </a:t>
            </a:r>
            <a:r>
              <a:rPr lang="ko-KR" altLang="en-US" sz="1000" b="1" dirty="0"/>
              <a:t>해당 도메인 네임의 별명</a:t>
            </a:r>
            <a:r>
              <a:rPr lang="en-US" altLang="ko-KR" sz="1000" b="1" dirty="0"/>
              <a:t>(alias)</a:t>
            </a:r>
            <a:r>
              <a:rPr lang="ko-KR" altLang="en-US" sz="1000" b="1" dirty="0"/>
              <a:t>을 생성하는 레코드</a:t>
            </a:r>
            <a:r>
              <a:rPr lang="en-US" altLang="ko-KR" sz="1000" b="1" dirty="0" smtClean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000" b="1" dirty="0" smtClean="0"/>
              <a:t>MX </a:t>
            </a:r>
            <a:r>
              <a:rPr lang="ko-KR" altLang="en-US" sz="1000" b="1" dirty="0" smtClean="0"/>
              <a:t>레코드</a:t>
            </a:r>
            <a:r>
              <a:rPr lang="en-US" altLang="ko-KR" sz="1000" b="1" dirty="0" smtClean="0"/>
              <a:t>: </a:t>
            </a:r>
            <a:r>
              <a:rPr lang="en-US" altLang="ko-KR" sz="1000" b="1" dirty="0"/>
              <a:t>preference(</a:t>
            </a:r>
            <a:r>
              <a:rPr lang="ko-KR" altLang="en-US" sz="1000" b="1" dirty="0"/>
              <a:t>우선순위</a:t>
            </a:r>
            <a:r>
              <a:rPr lang="en-US" altLang="ko-KR" sz="1000" b="1" dirty="0"/>
              <a:t>)</a:t>
            </a:r>
            <a:r>
              <a:rPr lang="ko-KR" altLang="en-US" sz="1000" b="1" dirty="0"/>
              <a:t>와 메일을 수신할 서버를 지정하는 레코드</a:t>
            </a:r>
            <a:r>
              <a:rPr lang="en-US" altLang="ko-KR" sz="1000" b="1" dirty="0" smtClean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000" b="1" dirty="0" smtClean="0"/>
              <a:t>PTR</a:t>
            </a:r>
            <a:r>
              <a:rPr lang="ko-KR" altLang="en-US" sz="1000" b="1" dirty="0" smtClean="0"/>
              <a:t> 레코드</a:t>
            </a:r>
            <a:r>
              <a:rPr lang="en-US" altLang="ko-KR" sz="1000" b="1" dirty="0" smtClean="0"/>
              <a:t>: </a:t>
            </a:r>
            <a:r>
              <a:rPr lang="en-US" altLang="ko-KR" sz="1000" b="1" dirty="0"/>
              <a:t>IP </a:t>
            </a:r>
            <a:r>
              <a:rPr lang="ko-KR" altLang="en-US" sz="1000" b="1" dirty="0"/>
              <a:t>주소를 기반으로 도메인 명을 매칭하는 레코드</a:t>
            </a:r>
            <a:r>
              <a:rPr lang="en-US" altLang="ko-KR" sz="1000" b="1" dirty="0"/>
              <a:t>. IP </a:t>
            </a:r>
            <a:r>
              <a:rPr lang="ko-KR" altLang="en-US" sz="1000" b="1" dirty="0"/>
              <a:t>주소에 대하여 역순으로 표현됩니다</a:t>
            </a:r>
            <a:r>
              <a:rPr lang="en-US" altLang="ko-KR" sz="1000" b="1" dirty="0" smtClean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000" b="1" dirty="0" smtClean="0"/>
              <a:t>SPF </a:t>
            </a:r>
            <a:r>
              <a:rPr lang="ko-KR" altLang="en-US" sz="1000" b="1" dirty="0" smtClean="0"/>
              <a:t>레코드</a:t>
            </a:r>
            <a:r>
              <a:rPr lang="en-US" altLang="ko-KR" sz="1000" b="1" dirty="0" smtClean="0"/>
              <a:t>: </a:t>
            </a:r>
            <a:r>
              <a:rPr lang="en-US" altLang="ko-KR" sz="1000" b="1" dirty="0"/>
              <a:t>SPF(Sender Policy Framework) </a:t>
            </a:r>
            <a:r>
              <a:rPr lang="ko-KR" altLang="en-US" sz="1000" b="1" dirty="0"/>
              <a:t>관련 </a:t>
            </a:r>
            <a:r>
              <a:rPr lang="ko-KR" altLang="en-US" sz="1000" b="1" dirty="0" smtClean="0"/>
              <a:t>레코드</a:t>
            </a:r>
            <a:r>
              <a:rPr lang="en-US" altLang="ko-KR" sz="1000" b="1" dirty="0" smtClean="0"/>
              <a:t>.</a:t>
            </a:r>
            <a:endParaRPr lang="en-US" altLang="ko-KR" sz="1000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000" b="1" dirty="0" smtClean="0"/>
              <a:t>TXT </a:t>
            </a:r>
            <a:r>
              <a:rPr lang="ko-KR" altLang="en-US" sz="1000" b="1" dirty="0" smtClean="0"/>
              <a:t>레코드</a:t>
            </a:r>
            <a:r>
              <a:rPr lang="en-US" altLang="ko-KR" sz="1000" b="1" dirty="0" smtClean="0"/>
              <a:t>: </a:t>
            </a:r>
            <a:r>
              <a:rPr lang="ko-KR" altLang="en-US" sz="1000" b="1" dirty="0"/>
              <a:t>역할 등의 텍스트를 기입하는 용도나 </a:t>
            </a:r>
            <a:r>
              <a:rPr lang="en-US" altLang="ko-KR" sz="1000" b="1" dirty="0"/>
              <a:t>SPF(Sender Policy Framework) </a:t>
            </a:r>
            <a:r>
              <a:rPr lang="ko-KR" altLang="en-US" sz="1000" b="1" dirty="0"/>
              <a:t>역할로 사용되는 레코드</a:t>
            </a:r>
            <a:r>
              <a:rPr lang="en-US" altLang="ko-KR" sz="1000" b="1" dirty="0"/>
              <a:t>.</a:t>
            </a:r>
            <a:endParaRPr lang="ko-KR" altLang="en-US" sz="1000" b="1" dirty="0"/>
          </a:p>
        </p:txBody>
      </p:sp>
      <p:sp>
        <p:nvSpPr>
          <p:cNvPr id="32" name="오른쪽 화살표 31"/>
          <p:cNvSpPr/>
          <p:nvPr/>
        </p:nvSpPr>
        <p:spPr>
          <a:xfrm>
            <a:off x="5042485" y="2204812"/>
            <a:ext cx="749146" cy="510775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아래쪽 화살표 28"/>
          <p:cNvSpPr/>
          <p:nvPr/>
        </p:nvSpPr>
        <p:spPr>
          <a:xfrm>
            <a:off x="10082556" y="3426883"/>
            <a:ext cx="685800" cy="744684"/>
          </a:xfrm>
          <a:prstGeom prst="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2878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C1FAE98-0419-4281-A341-90C17191CECE}"/>
              </a:ext>
            </a:extLst>
          </p:cNvPr>
          <p:cNvCxnSpPr/>
          <p:nvPr/>
        </p:nvCxnSpPr>
        <p:spPr>
          <a:xfrm>
            <a:off x="1392870" y="1127052"/>
            <a:ext cx="10800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6DD3790-B0BC-48B9-B17B-2682BAB1F22E}"/>
              </a:ext>
            </a:extLst>
          </p:cNvPr>
          <p:cNvSpPr txBox="1"/>
          <p:nvPr/>
        </p:nvSpPr>
        <p:spPr>
          <a:xfrm>
            <a:off x="1392870" y="181320"/>
            <a:ext cx="65517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4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>
                <a:solidFill>
                  <a:schemeClr val="tx1"/>
                </a:solidFill>
              </a:rPr>
              <a:t>NAVER CLOUD PLATFORM 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F1E2849C-9D47-4365-94C1-CAEE8A3B4551}"/>
              </a:ext>
            </a:extLst>
          </p:cNvPr>
          <p:cNvSpPr/>
          <p:nvPr/>
        </p:nvSpPr>
        <p:spPr>
          <a:xfrm>
            <a:off x="10190784" y="220919"/>
            <a:ext cx="1798890" cy="6905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01077981-5227-410B-A2EF-83107FAA768C}"/>
              </a:ext>
            </a:extLst>
          </p:cNvPr>
          <p:cNvSpPr txBox="1"/>
          <p:nvPr/>
        </p:nvSpPr>
        <p:spPr>
          <a:xfrm>
            <a:off x="10191586" y="349458"/>
            <a:ext cx="1797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chemeClr val="bg1"/>
                </a:solidFill>
                <a:latin typeface="+mj-ea"/>
                <a:ea typeface="+mj-ea"/>
              </a:rPr>
              <a:t>VPC </a:t>
            </a:r>
            <a:r>
              <a:rPr lang="ko-KR" altLang="en-US" sz="2000" dirty="0" smtClean="0">
                <a:solidFill>
                  <a:schemeClr val="bg1"/>
                </a:solidFill>
                <a:latin typeface="+mj-ea"/>
                <a:ea typeface="+mj-ea"/>
              </a:rPr>
              <a:t>구성요소</a:t>
            </a:r>
            <a:endParaRPr lang="ko-KR" altLang="en-US" sz="2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79631" y="1621036"/>
            <a:ext cx="33901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600" b="1" dirty="0" smtClean="0">
                <a:solidFill>
                  <a:schemeClr val="accent1"/>
                </a:solidFill>
              </a:rPr>
              <a:t>CDN </a:t>
            </a:r>
            <a:r>
              <a:rPr lang="ko-KR" altLang="en-US" sz="1600" b="1" dirty="0" smtClean="0">
                <a:solidFill>
                  <a:schemeClr val="accent1"/>
                </a:solidFill>
              </a:rPr>
              <a:t>생성 </a:t>
            </a:r>
            <a:endParaRPr lang="ko-KR" altLang="en-US" sz="1600" b="1" dirty="0">
              <a:solidFill>
                <a:schemeClr val="accent1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2626" y="1959590"/>
            <a:ext cx="4429125" cy="382138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5175" y="1723184"/>
            <a:ext cx="5193827" cy="4262326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2474594" y="3028950"/>
            <a:ext cx="3171826" cy="17145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2474594" y="3232785"/>
            <a:ext cx="1847851" cy="17145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2489835" y="3436620"/>
            <a:ext cx="600076" cy="33909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4789169" y="5547360"/>
            <a:ext cx="384811" cy="18669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7559040" y="2758440"/>
            <a:ext cx="2631744" cy="32766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7533675" y="3154680"/>
            <a:ext cx="995009" cy="28194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2317395" y="3028950"/>
            <a:ext cx="129012" cy="132228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b="1" dirty="0">
                <a:solidFill>
                  <a:schemeClr val="tx1"/>
                </a:solidFill>
              </a:rPr>
              <a:t>1</a:t>
            </a:r>
            <a:endParaRPr lang="ko-KR" altLang="en-US" sz="600" b="1" dirty="0">
              <a:solidFill>
                <a:schemeClr val="tx1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2313585" y="3227070"/>
            <a:ext cx="129012" cy="132228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b="1" dirty="0" smtClean="0">
                <a:solidFill>
                  <a:schemeClr val="tx1"/>
                </a:solidFill>
              </a:rPr>
              <a:t>2</a:t>
            </a:r>
            <a:endParaRPr lang="ko-KR" altLang="en-US" sz="600" b="1" dirty="0">
              <a:solidFill>
                <a:schemeClr val="tx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2313585" y="3421380"/>
            <a:ext cx="129012" cy="132228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b="1" dirty="0" smtClean="0">
                <a:solidFill>
                  <a:schemeClr val="tx1"/>
                </a:solidFill>
              </a:rPr>
              <a:t>3</a:t>
            </a:r>
            <a:endParaRPr lang="ko-KR" altLang="en-US" sz="600" b="1" dirty="0">
              <a:solidFill>
                <a:schemeClr val="tx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5230775" y="5574591"/>
            <a:ext cx="129012" cy="132228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b="1" dirty="0">
                <a:solidFill>
                  <a:schemeClr val="tx1"/>
                </a:solidFill>
              </a:rPr>
              <a:t>4</a:t>
            </a:r>
            <a:endParaRPr lang="ko-KR" altLang="en-US" sz="600" b="1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750778" y="4949979"/>
            <a:ext cx="192976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/>
            <a:r>
              <a:rPr lang="en-US" altLang="ko-KR" sz="800" b="1" dirty="0">
                <a:solidFill>
                  <a:srgbClr val="222222"/>
                </a:solidFill>
                <a:latin typeface="Roboto"/>
              </a:rPr>
              <a:t>CDN+</a:t>
            </a:r>
            <a:r>
              <a:rPr lang="ko-KR" altLang="en-US" sz="800" b="1" dirty="0">
                <a:solidFill>
                  <a:srgbClr val="222222"/>
                </a:solidFill>
                <a:latin typeface="Roboto"/>
              </a:rPr>
              <a:t>에 요청된 </a:t>
            </a:r>
            <a:r>
              <a:rPr lang="en-US" altLang="ko-KR" sz="800" b="1" dirty="0">
                <a:solidFill>
                  <a:srgbClr val="222222"/>
                </a:solidFill>
                <a:latin typeface="Roboto"/>
              </a:rPr>
              <a:t>Log</a:t>
            </a:r>
            <a:r>
              <a:rPr lang="ko-KR" altLang="en-US" sz="800" b="1" dirty="0">
                <a:solidFill>
                  <a:srgbClr val="222222"/>
                </a:solidFill>
                <a:latin typeface="Roboto"/>
              </a:rPr>
              <a:t>를 사용자의 </a:t>
            </a:r>
            <a:r>
              <a:rPr lang="en-US" altLang="ko-KR" sz="800" b="1" dirty="0">
                <a:solidFill>
                  <a:srgbClr val="222222"/>
                </a:solidFill>
                <a:latin typeface="Roboto"/>
              </a:rPr>
              <a:t>Object Storage</a:t>
            </a:r>
            <a:r>
              <a:rPr lang="ko-KR" altLang="en-US" sz="800" b="1" dirty="0">
                <a:solidFill>
                  <a:srgbClr val="222222"/>
                </a:solidFill>
                <a:latin typeface="Roboto"/>
              </a:rPr>
              <a:t>에 저장할 수 있습니다</a:t>
            </a:r>
            <a:r>
              <a:rPr lang="en-US" altLang="ko-KR" sz="800" b="1" dirty="0">
                <a:solidFill>
                  <a:srgbClr val="222222"/>
                </a:solidFill>
                <a:latin typeface="Roboto"/>
              </a:rPr>
              <a:t>. Log</a:t>
            </a:r>
            <a:r>
              <a:rPr lang="ko-KR" altLang="en-US" sz="800" b="1" dirty="0">
                <a:solidFill>
                  <a:srgbClr val="222222"/>
                </a:solidFill>
                <a:latin typeface="Roboto"/>
              </a:rPr>
              <a:t>를 저장하기 위해서는 각 스토리지별로 저장소를 생성해야 합니다</a:t>
            </a:r>
            <a:r>
              <a:rPr lang="en-US" altLang="ko-KR" sz="800" b="1" dirty="0">
                <a:solidFill>
                  <a:srgbClr val="222222"/>
                </a:solidFill>
                <a:latin typeface="Roboto"/>
              </a:rPr>
              <a:t>. Object Storage</a:t>
            </a:r>
            <a:r>
              <a:rPr lang="ko-KR" altLang="en-US" sz="800" b="1" dirty="0">
                <a:solidFill>
                  <a:srgbClr val="222222"/>
                </a:solidFill>
                <a:latin typeface="Roboto"/>
              </a:rPr>
              <a:t>에서 </a:t>
            </a:r>
            <a:r>
              <a:rPr lang="en-US" altLang="ko-KR" sz="800" b="1" dirty="0">
                <a:solidFill>
                  <a:srgbClr val="222222"/>
                </a:solidFill>
                <a:latin typeface="Roboto"/>
              </a:rPr>
              <a:t>Bucket</a:t>
            </a:r>
            <a:r>
              <a:rPr lang="ko-KR" altLang="en-US" sz="800" b="1" dirty="0">
                <a:solidFill>
                  <a:srgbClr val="222222"/>
                </a:solidFill>
                <a:latin typeface="Roboto"/>
              </a:rPr>
              <a:t>을 생성해야 합니다</a:t>
            </a:r>
            <a:r>
              <a:rPr lang="en-US" altLang="ko-KR" sz="800" b="1" dirty="0">
                <a:solidFill>
                  <a:srgbClr val="222222"/>
                </a:solidFill>
                <a:latin typeface="Roboto"/>
              </a:rPr>
              <a:t>.</a:t>
            </a:r>
            <a:endParaRPr lang="en-US" altLang="ko-KR" sz="800" b="1" i="0" dirty="0">
              <a:solidFill>
                <a:srgbClr val="222222"/>
              </a:solidFill>
              <a:effectLst/>
              <a:latin typeface="Roboto"/>
            </a:endParaRPr>
          </a:p>
        </p:txBody>
      </p:sp>
      <p:cxnSp>
        <p:nvCxnSpPr>
          <p:cNvPr id="27" name="꺾인 연결선 26"/>
          <p:cNvCxnSpPr/>
          <p:nvPr/>
        </p:nvCxnSpPr>
        <p:spPr>
          <a:xfrm rot="16200000" flipH="1">
            <a:off x="1283822" y="4921908"/>
            <a:ext cx="731520" cy="202392"/>
          </a:xfrm>
          <a:prstGeom prst="bentConnector3">
            <a:avLst>
              <a:gd name="adj1" fmla="val 96667"/>
            </a:avLst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6686550" y="2857500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10190784" y="2703799"/>
            <a:ext cx="20756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err="1"/>
              <a:t>cdn</a:t>
            </a:r>
            <a:r>
              <a:rPr lang="en-US" altLang="ko-KR" sz="800" b="1" dirty="0"/>
              <a:t> </a:t>
            </a:r>
            <a:r>
              <a:rPr lang="ko-KR" altLang="en-US" sz="800" b="1" dirty="0"/>
              <a:t>서비스를 이용할 원본의 </a:t>
            </a:r>
            <a:r>
              <a:rPr lang="ko-KR" altLang="en-US" sz="800" b="1" dirty="0" err="1"/>
              <a:t>워치를</a:t>
            </a:r>
            <a:r>
              <a:rPr lang="ko-KR" altLang="en-US" sz="800" b="1" dirty="0"/>
              <a:t> 지정</a:t>
            </a:r>
            <a:r>
              <a:rPr lang="en-US" altLang="ko-KR" sz="800" b="1" dirty="0"/>
              <a:t>.</a:t>
            </a:r>
          </a:p>
          <a:p>
            <a:r>
              <a:rPr lang="ko-KR" altLang="en-US" sz="800" b="1" dirty="0"/>
              <a:t>일반 서버는 도메인명이나 </a:t>
            </a:r>
            <a:r>
              <a:rPr lang="en-US" altLang="ko-KR" sz="800" b="1" dirty="0"/>
              <a:t>IP</a:t>
            </a:r>
            <a:r>
              <a:rPr lang="ko-KR" altLang="en-US" sz="800" b="1" dirty="0"/>
              <a:t>를 입력하며</a:t>
            </a:r>
            <a:r>
              <a:rPr lang="en-US" altLang="ko-KR" sz="800" b="1" dirty="0"/>
              <a:t>, IP</a:t>
            </a:r>
            <a:r>
              <a:rPr lang="ko-KR" altLang="en-US" sz="800" b="1" dirty="0"/>
              <a:t>를 직접 입력하는 것보다 </a:t>
            </a:r>
            <a:r>
              <a:rPr lang="ko-KR" altLang="en-US" sz="800" b="1" dirty="0" err="1"/>
              <a:t>도메인명을</a:t>
            </a:r>
            <a:r>
              <a:rPr lang="ko-KR" altLang="en-US" sz="800" b="1" dirty="0"/>
              <a:t> 사용하는 것을 권고한다</a:t>
            </a:r>
            <a:r>
              <a:rPr lang="en-US" altLang="ko-KR" sz="800" b="1" dirty="0"/>
              <a:t>.</a:t>
            </a:r>
            <a:endParaRPr lang="ko-KR" altLang="en-US" sz="800" b="1" dirty="0"/>
          </a:p>
        </p:txBody>
      </p:sp>
      <p:sp>
        <p:nvSpPr>
          <p:cNvPr id="33" name="직사각형 32"/>
          <p:cNvSpPr/>
          <p:nvPr/>
        </p:nvSpPr>
        <p:spPr>
          <a:xfrm>
            <a:off x="6365910" y="3651885"/>
            <a:ext cx="5381082" cy="15845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7404663" y="2703799"/>
            <a:ext cx="129012" cy="132228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b="1" dirty="0" smtClean="0">
                <a:solidFill>
                  <a:schemeClr val="tx1"/>
                </a:solidFill>
              </a:rPr>
              <a:t>1</a:t>
            </a:r>
            <a:endParaRPr lang="ko-KR" altLang="en-US" sz="600" b="1" dirty="0">
              <a:solidFill>
                <a:schemeClr val="tx1"/>
              </a:solidFill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7374183" y="3145759"/>
            <a:ext cx="129012" cy="132228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b="1" dirty="0" smtClean="0">
                <a:solidFill>
                  <a:schemeClr val="tx1"/>
                </a:solidFill>
              </a:rPr>
              <a:t>2</a:t>
            </a:r>
            <a:endParaRPr lang="ko-KR" altLang="en-US" sz="600" b="1" dirty="0">
              <a:solidFill>
                <a:schemeClr val="tx1"/>
              </a:solidFill>
            </a:endParaRPr>
          </a:p>
        </p:txBody>
      </p:sp>
      <p:sp>
        <p:nvSpPr>
          <p:cNvPr id="39" name="타원 38"/>
          <p:cNvSpPr/>
          <p:nvPr/>
        </p:nvSpPr>
        <p:spPr>
          <a:xfrm>
            <a:off x="10539146" y="5828921"/>
            <a:ext cx="129012" cy="132228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b="1" dirty="0" smtClean="0">
                <a:solidFill>
                  <a:schemeClr val="tx1"/>
                </a:solidFill>
              </a:rPr>
              <a:t>3</a:t>
            </a:r>
            <a:endParaRPr lang="ko-KR" altLang="en-US" sz="600" b="1" dirty="0">
              <a:solidFill>
                <a:schemeClr val="tx1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10168890" y="5806440"/>
            <a:ext cx="350520" cy="17907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3" name="꺾인 연결선 52"/>
          <p:cNvCxnSpPr>
            <a:endCxn id="30" idx="0"/>
          </p:cNvCxnSpPr>
          <p:nvPr/>
        </p:nvCxnSpPr>
        <p:spPr>
          <a:xfrm flipV="1">
            <a:off x="10033743" y="2703799"/>
            <a:ext cx="1194877" cy="54641"/>
          </a:xfrm>
          <a:prstGeom prst="bentConnector4">
            <a:avLst>
              <a:gd name="adj1" fmla="val 6571"/>
              <a:gd name="adj2" fmla="val 518367"/>
            </a:avLst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/>
          <p:cNvSpPr/>
          <p:nvPr/>
        </p:nvSpPr>
        <p:spPr>
          <a:xfrm>
            <a:off x="6305689" y="3701347"/>
            <a:ext cx="2711588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600" b="1" dirty="0"/>
              <a:t>CDN</a:t>
            </a:r>
            <a:r>
              <a:rPr lang="ko-KR" altLang="en-US" sz="600" b="1" dirty="0"/>
              <a:t>에서 원본 서버로 요청 시의 </a:t>
            </a:r>
            <a:r>
              <a:rPr lang="en-US" altLang="ko-KR" sz="600" b="1" dirty="0"/>
              <a:t>Host </a:t>
            </a:r>
            <a:r>
              <a:rPr lang="ko-KR" altLang="en-US" sz="600" b="1" dirty="0"/>
              <a:t>헤더 값을 설정 할 수 있습니다</a:t>
            </a:r>
            <a:r>
              <a:rPr lang="en-US" altLang="ko-KR" sz="600" b="1" dirty="0"/>
              <a:t>.</a:t>
            </a:r>
          </a:p>
        </p:txBody>
      </p:sp>
      <p:sp>
        <p:nvSpPr>
          <p:cNvPr id="54" name="직사각형 53"/>
          <p:cNvSpPr/>
          <p:nvPr/>
        </p:nvSpPr>
        <p:spPr>
          <a:xfrm>
            <a:off x="6310804" y="4263163"/>
            <a:ext cx="6096000" cy="18466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600" b="1" dirty="0"/>
              <a:t>CDN </a:t>
            </a:r>
            <a:r>
              <a:rPr lang="ko-KR" altLang="en-US" sz="600" b="1" dirty="0"/>
              <a:t>서버에서 콘텐츠를 </a:t>
            </a:r>
            <a:r>
              <a:rPr lang="ko-KR" altLang="en-US" sz="600" b="1" dirty="0" err="1"/>
              <a:t>식졀하는</a:t>
            </a:r>
            <a:r>
              <a:rPr lang="ko-KR" altLang="en-US" sz="600" b="1" dirty="0"/>
              <a:t> 정보입니다</a:t>
            </a:r>
            <a:r>
              <a:rPr lang="en-US" altLang="ko-KR" sz="600" b="1" dirty="0"/>
              <a:t>. </a:t>
            </a:r>
            <a:r>
              <a:rPr lang="ko-KR" altLang="en-US" sz="600" b="1" dirty="0"/>
              <a:t>서비스 특성에 따라 적절한 옵션 선택 시 </a:t>
            </a:r>
            <a:r>
              <a:rPr lang="en-US" altLang="ko-KR" sz="600" b="1" dirty="0"/>
              <a:t>cache </a:t>
            </a:r>
            <a:r>
              <a:rPr lang="ko-KR" altLang="en-US" sz="600" b="1" dirty="0"/>
              <a:t>효율이 좋습니다</a:t>
            </a:r>
            <a:r>
              <a:rPr lang="en-US" altLang="ko-KR" sz="600" b="1" dirty="0"/>
              <a:t>.</a:t>
            </a:r>
          </a:p>
        </p:txBody>
      </p:sp>
      <p:sp>
        <p:nvSpPr>
          <p:cNvPr id="55" name="직사각형 54"/>
          <p:cNvSpPr/>
          <p:nvPr/>
        </p:nvSpPr>
        <p:spPr>
          <a:xfrm>
            <a:off x="6310804" y="4429017"/>
            <a:ext cx="2956194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600" b="1" dirty="0"/>
              <a:t>압축을 할 경우 원본 서버의 트래픽을 줄이고 응답 속도를 개선 </a:t>
            </a:r>
            <a:r>
              <a:rPr lang="ko-KR" altLang="en-US" sz="600" b="1" dirty="0" err="1"/>
              <a:t>할수</a:t>
            </a:r>
            <a:r>
              <a:rPr lang="ko-KR" altLang="en-US" sz="600" b="1" dirty="0"/>
              <a:t> 있습니다</a:t>
            </a:r>
            <a:r>
              <a:rPr lang="en-US" altLang="ko-KR" sz="600" b="1" dirty="0"/>
              <a:t>,.</a:t>
            </a:r>
          </a:p>
        </p:txBody>
      </p:sp>
      <p:sp>
        <p:nvSpPr>
          <p:cNvPr id="56" name="직사각형 55"/>
          <p:cNvSpPr/>
          <p:nvPr/>
        </p:nvSpPr>
        <p:spPr>
          <a:xfrm>
            <a:off x="6310804" y="4669666"/>
            <a:ext cx="6096000" cy="18466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600" b="1" dirty="0"/>
              <a:t>CDN</a:t>
            </a:r>
            <a:r>
              <a:rPr lang="ko-KR" altLang="en-US" sz="600" b="1" dirty="0"/>
              <a:t>에서 </a:t>
            </a:r>
            <a:r>
              <a:rPr lang="ko-KR" altLang="en-US" sz="600" b="1" dirty="0" err="1"/>
              <a:t>원본서버로</a:t>
            </a:r>
            <a:r>
              <a:rPr lang="ko-KR" altLang="en-US" sz="600" b="1" dirty="0"/>
              <a:t> 요청 시 특정 </a:t>
            </a:r>
            <a:r>
              <a:rPr lang="en-US" altLang="ko-KR" sz="600" b="1" dirty="0"/>
              <a:t>Header</a:t>
            </a:r>
            <a:r>
              <a:rPr lang="ko-KR" altLang="en-US" sz="600" b="1" dirty="0"/>
              <a:t>를 추가</a:t>
            </a:r>
            <a:r>
              <a:rPr lang="en-US" altLang="ko-KR" sz="600" b="1" dirty="0"/>
              <a:t>, </a:t>
            </a:r>
            <a:r>
              <a:rPr lang="ko-KR" altLang="en-US" sz="600" b="1" dirty="0"/>
              <a:t>변경하거나 삭제할 수 있습니다</a:t>
            </a:r>
            <a:r>
              <a:rPr lang="en-US" altLang="ko-KR" sz="600" b="1" dirty="0"/>
              <a:t>. Unique</a:t>
            </a:r>
            <a:r>
              <a:rPr lang="ko-KR" altLang="en-US" sz="600" b="1" dirty="0"/>
              <a:t>한 </a:t>
            </a:r>
            <a:r>
              <a:rPr lang="en-US" altLang="ko-KR" sz="600" b="1" dirty="0"/>
              <a:t>Header</a:t>
            </a:r>
            <a:r>
              <a:rPr lang="ko-KR" altLang="en-US" sz="600" b="1" dirty="0"/>
              <a:t>를 활용하여 원본 접근제어</a:t>
            </a:r>
            <a:r>
              <a:rPr lang="en-US" altLang="ko-KR" sz="600" b="1" dirty="0"/>
              <a:t>(ACL)</a:t>
            </a:r>
            <a:r>
              <a:rPr lang="ko-KR" altLang="en-US" sz="600" b="1" dirty="0"/>
              <a:t>로 활용할 수 있습니다</a:t>
            </a:r>
            <a:r>
              <a:rPr lang="en-US" altLang="ko-KR" sz="600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73537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C1FAE98-0419-4281-A341-90C17191CECE}"/>
              </a:ext>
            </a:extLst>
          </p:cNvPr>
          <p:cNvCxnSpPr/>
          <p:nvPr/>
        </p:nvCxnSpPr>
        <p:spPr>
          <a:xfrm>
            <a:off x="1392870" y="1127052"/>
            <a:ext cx="10800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6DD3790-B0BC-48B9-B17B-2682BAB1F22E}"/>
              </a:ext>
            </a:extLst>
          </p:cNvPr>
          <p:cNvSpPr txBox="1"/>
          <p:nvPr/>
        </p:nvSpPr>
        <p:spPr>
          <a:xfrm>
            <a:off x="1392870" y="181320"/>
            <a:ext cx="65517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4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>
                <a:solidFill>
                  <a:schemeClr val="tx1"/>
                </a:solidFill>
              </a:rPr>
              <a:t>NAVER CLOUD PLATFORM 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F1E2849C-9D47-4365-94C1-CAEE8A3B4551}"/>
              </a:ext>
            </a:extLst>
          </p:cNvPr>
          <p:cNvSpPr/>
          <p:nvPr/>
        </p:nvSpPr>
        <p:spPr>
          <a:xfrm>
            <a:off x="10190784" y="220919"/>
            <a:ext cx="1798890" cy="6905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01077981-5227-410B-A2EF-83107FAA768C}"/>
              </a:ext>
            </a:extLst>
          </p:cNvPr>
          <p:cNvSpPr txBox="1"/>
          <p:nvPr/>
        </p:nvSpPr>
        <p:spPr>
          <a:xfrm>
            <a:off x="10191586" y="349458"/>
            <a:ext cx="1797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chemeClr val="bg1"/>
                </a:solidFill>
                <a:latin typeface="+mj-ea"/>
                <a:ea typeface="+mj-ea"/>
              </a:rPr>
              <a:t>VPC </a:t>
            </a:r>
            <a:r>
              <a:rPr lang="ko-KR" altLang="en-US" sz="2000" dirty="0" smtClean="0">
                <a:solidFill>
                  <a:schemeClr val="bg1"/>
                </a:solidFill>
                <a:latin typeface="+mj-ea"/>
                <a:ea typeface="+mj-ea"/>
              </a:rPr>
              <a:t>구성요소</a:t>
            </a:r>
            <a:endParaRPr lang="ko-KR" altLang="en-US" sz="2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79631" y="1621036"/>
            <a:ext cx="33901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600" b="1" smtClean="0">
                <a:solidFill>
                  <a:schemeClr val="accent1"/>
                </a:solidFill>
              </a:rPr>
              <a:t>CDN </a:t>
            </a:r>
            <a:r>
              <a:rPr lang="ko-KR" altLang="en-US" sz="1600" b="1" smtClean="0">
                <a:solidFill>
                  <a:schemeClr val="accent1"/>
                </a:solidFill>
              </a:rPr>
              <a:t>생성 </a:t>
            </a:r>
            <a:endParaRPr lang="ko-KR" altLang="en-US" sz="1600" b="1" dirty="0">
              <a:solidFill>
                <a:schemeClr val="accent1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704" y="2016442"/>
            <a:ext cx="5681472" cy="4055173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7168" y="1385302"/>
            <a:ext cx="5522976" cy="4497465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342760" y="3061716"/>
            <a:ext cx="5509400" cy="23515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6310744" y="2348484"/>
            <a:ext cx="5509400" cy="29672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281800" y="3647432"/>
            <a:ext cx="6096000" cy="18466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600" b="1" dirty="0"/>
              <a:t>CDN</a:t>
            </a:r>
            <a:r>
              <a:rPr lang="ko-KR" altLang="en-US" sz="600" b="1" dirty="0"/>
              <a:t>으로 전송되는 모든 콘텐츠에 대해 적용되는 </a:t>
            </a:r>
            <a:r>
              <a:rPr lang="ko-KR" altLang="en-US" sz="600" b="1" dirty="0" err="1"/>
              <a:t>캐싱</a:t>
            </a:r>
            <a:r>
              <a:rPr lang="ko-KR" altLang="en-US" sz="600" b="1" dirty="0"/>
              <a:t> 설정입니다</a:t>
            </a:r>
            <a:r>
              <a:rPr lang="en-US" altLang="ko-KR" sz="600" b="1" dirty="0"/>
              <a:t>.</a:t>
            </a:r>
            <a:endParaRPr lang="ko-KR" altLang="en-US" sz="600" b="1" dirty="0"/>
          </a:p>
        </p:txBody>
      </p:sp>
      <p:sp>
        <p:nvSpPr>
          <p:cNvPr id="8" name="직사각형 7"/>
          <p:cNvSpPr/>
          <p:nvPr/>
        </p:nvSpPr>
        <p:spPr>
          <a:xfrm>
            <a:off x="281800" y="4290731"/>
            <a:ext cx="6096000" cy="18466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600" b="1" dirty="0"/>
              <a:t>CDN</a:t>
            </a:r>
            <a:r>
              <a:rPr lang="ko-KR" altLang="en-US" sz="600" b="1" dirty="0"/>
              <a:t>에서 </a:t>
            </a:r>
            <a:r>
              <a:rPr lang="ko-KR" altLang="en-US" sz="600" b="1" dirty="0" err="1"/>
              <a:t>캐싱된</a:t>
            </a:r>
            <a:r>
              <a:rPr lang="ko-KR" altLang="en-US" sz="600" b="1" dirty="0"/>
              <a:t> 콘텐츠가 원본 서버에서 변경되었는지 여부를 확인하는 주기를 설정합니다</a:t>
            </a:r>
            <a:r>
              <a:rPr lang="en-US" altLang="ko-KR" sz="600" b="1" dirty="0"/>
              <a:t>.</a:t>
            </a:r>
            <a:endParaRPr lang="ko-KR" altLang="en-US" sz="600" b="1" dirty="0"/>
          </a:p>
        </p:txBody>
      </p:sp>
      <p:sp>
        <p:nvSpPr>
          <p:cNvPr id="16" name="직사각형 15"/>
          <p:cNvSpPr/>
          <p:nvPr/>
        </p:nvSpPr>
        <p:spPr>
          <a:xfrm>
            <a:off x="298704" y="4574258"/>
            <a:ext cx="6096000" cy="18466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600" b="1" dirty="0"/>
              <a:t>GET </a:t>
            </a:r>
            <a:r>
              <a:rPr lang="ko-KR" altLang="en-US" sz="600" b="1" dirty="0" err="1"/>
              <a:t>파라미티를</a:t>
            </a:r>
            <a:r>
              <a:rPr lang="ko-KR" altLang="en-US" sz="600" b="1" dirty="0"/>
              <a:t> 제거한 후에 요청합니다</a:t>
            </a:r>
            <a:r>
              <a:rPr lang="en-US" altLang="ko-KR" sz="600" b="1" dirty="0"/>
              <a:t>. GET </a:t>
            </a:r>
            <a:r>
              <a:rPr lang="ko-KR" altLang="en-US" sz="600" b="1" dirty="0" err="1"/>
              <a:t>파라미터별로</a:t>
            </a:r>
            <a:r>
              <a:rPr lang="ko-KR" altLang="en-US" sz="600" b="1" dirty="0"/>
              <a:t> 다른 응답을 하는 경우에는 </a:t>
            </a:r>
            <a:r>
              <a:rPr lang="en-US" altLang="ko-KR" sz="600" b="1" dirty="0"/>
              <a:t>“</a:t>
            </a:r>
            <a:r>
              <a:rPr lang="ko-KR" altLang="en-US" sz="600" b="1" dirty="0"/>
              <a:t>사용 안함</a:t>
            </a:r>
            <a:r>
              <a:rPr lang="en-US" altLang="ko-KR" sz="600" b="1" dirty="0"/>
              <a:t>”</a:t>
            </a:r>
            <a:r>
              <a:rPr lang="ko-KR" altLang="en-US" sz="600" b="1" dirty="0"/>
              <a:t>을 선택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292608" y="4901420"/>
            <a:ext cx="6096000" cy="18466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600" b="1" dirty="0"/>
              <a:t>원본 서버에서 </a:t>
            </a:r>
            <a:r>
              <a:rPr lang="en-US" altLang="ko-KR" sz="600" b="1" dirty="0"/>
              <a:t>Accept-Encoding </a:t>
            </a:r>
            <a:r>
              <a:rPr lang="ko-KR" altLang="en-US" sz="600" b="1" dirty="0"/>
              <a:t>헤더 외 </a:t>
            </a:r>
            <a:r>
              <a:rPr lang="en-US" altLang="ko-KR" sz="600" b="1" dirty="0"/>
              <a:t>Vary</a:t>
            </a:r>
            <a:r>
              <a:rPr lang="ko-KR" altLang="en-US" sz="600" b="1" dirty="0"/>
              <a:t>헤더를 응답하는 경우 </a:t>
            </a:r>
            <a:r>
              <a:rPr lang="en-US" altLang="ko-KR" sz="600" b="1" dirty="0"/>
              <a:t>CDN</a:t>
            </a:r>
            <a:r>
              <a:rPr lang="ko-KR" altLang="en-US" sz="600" b="1" dirty="0"/>
              <a:t>에서는 </a:t>
            </a:r>
            <a:r>
              <a:rPr lang="ko-KR" altLang="en-US" sz="600" b="1" dirty="0" err="1"/>
              <a:t>캐싱하지</a:t>
            </a:r>
            <a:r>
              <a:rPr lang="ko-KR" altLang="en-US" sz="600" b="1" dirty="0"/>
              <a:t> 않습니다</a:t>
            </a:r>
            <a:r>
              <a:rPr lang="en-US" altLang="ko-KR" sz="600" b="1" dirty="0"/>
              <a:t>.</a:t>
            </a:r>
            <a:endParaRPr lang="ko-KR" altLang="en-US" sz="600" b="1" dirty="0"/>
          </a:p>
        </p:txBody>
      </p:sp>
      <p:sp>
        <p:nvSpPr>
          <p:cNvPr id="18" name="직사각형 17"/>
          <p:cNvSpPr/>
          <p:nvPr/>
        </p:nvSpPr>
        <p:spPr>
          <a:xfrm>
            <a:off x="281800" y="5202294"/>
            <a:ext cx="6096000" cy="18466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600" b="1" dirty="0"/>
              <a:t>100MB </a:t>
            </a:r>
            <a:r>
              <a:rPr lang="ko-KR" altLang="en-US" sz="600" b="1" dirty="0"/>
              <a:t>이상의 대용량 파일을 전송할 경우 지연을 줄이고 성능을 높일 수 있는 기능입니다</a:t>
            </a:r>
            <a:r>
              <a:rPr lang="en-US" altLang="ko-KR" sz="600" b="1" dirty="0"/>
              <a:t>.</a:t>
            </a:r>
            <a:endParaRPr lang="ko-KR" altLang="en-US" sz="600" b="1" dirty="0"/>
          </a:p>
        </p:txBody>
      </p:sp>
      <p:sp>
        <p:nvSpPr>
          <p:cNvPr id="19" name="직사각형 18"/>
          <p:cNvSpPr/>
          <p:nvPr/>
        </p:nvSpPr>
        <p:spPr>
          <a:xfrm>
            <a:off x="6297168" y="2720959"/>
            <a:ext cx="6096000" cy="18466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600" b="1" dirty="0"/>
              <a:t>지정한 도메인 </a:t>
            </a:r>
            <a:r>
              <a:rPr lang="ko-KR" altLang="en-US" sz="600" b="1" dirty="0" err="1"/>
              <a:t>래퍼러가</a:t>
            </a:r>
            <a:r>
              <a:rPr lang="ko-KR" altLang="en-US" sz="600" b="1" dirty="0"/>
              <a:t> 포함된 요청의 경우에만 콘텐츠를 응답합니다</a:t>
            </a:r>
            <a:r>
              <a:rPr lang="en-US" altLang="ko-KR" sz="600" b="1" dirty="0"/>
              <a:t>.</a:t>
            </a:r>
            <a:endParaRPr lang="ko-KR" altLang="en-US" sz="600" b="1" dirty="0"/>
          </a:p>
        </p:txBody>
      </p:sp>
      <p:sp>
        <p:nvSpPr>
          <p:cNvPr id="20" name="직사각형 19"/>
          <p:cNvSpPr/>
          <p:nvPr/>
        </p:nvSpPr>
        <p:spPr>
          <a:xfrm>
            <a:off x="6310744" y="3740169"/>
            <a:ext cx="6096000" cy="18466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600" b="1" dirty="0"/>
              <a:t>토큰 기반의 인증으로 허용된 </a:t>
            </a:r>
            <a:r>
              <a:rPr lang="ko-KR" altLang="en-US" sz="600" b="1" dirty="0" err="1"/>
              <a:t>접근에만</a:t>
            </a:r>
            <a:r>
              <a:rPr lang="ko-KR" altLang="en-US" sz="600" b="1" dirty="0"/>
              <a:t> 콘텐츠를 전달합니다</a:t>
            </a:r>
            <a:r>
              <a:rPr lang="en-US" altLang="ko-KR" sz="600" b="1" dirty="0"/>
              <a:t>.</a:t>
            </a:r>
            <a:endParaRPr lang="ko-KR" altLang="en-US" sz="600" b="1" dirty="0"/>
          </a:p>
        </p:txBody>
      </p:sp>
      <p:sp>
        <p:nvSpPr>
          <p:cNvPr id="21" name="직사각형 20"/>
          <p:cNvSpPr/>
          <p:nvPr/>
        </p:nvSpPr>
        <p:spPr>
          <a:xfrm>
            <a:off x="6310744" y="4245023"/>
            <a:ext cx="6096000" cy="18466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600" b="1" dirty="0"/>
              <a:t>CDN</a:t>
            </a:r>
            <a:r>
              <a:rPr lang="ko-KR" altLang="en-US" sz="600" b="1" dirty="0"/>
              <a:t>에서 사용자에게 응답 시 특정 </a:t>
            </a:r>
            <a:r>
              <a:rPr lang="en-US" altLang="ko-KR" sz="600" b="1" dirty="0"/>
              <a:t>Header</a:t>
            </a:r>
            <a:r>
              <a:rPr lang="ko-KR" altLang="en-US" sz="600" b="1" dirty="0"/>
              <a:t>를 추가</a:t>
            </a:r>
            <a:r>
              <a:rPr lang="en-US" altLang="ko-KR" sz="600" b="1" dirty="0"/>
              <a:t>, </a:t>
            </a:r>
            <a:r>
              <a:rPr lang="ko-KR" altLang="en-US" sz="600" b="1" dirty="0"/>
              <a:t>변경하거나 삭제할 수 있습니다</a:t>
            </a:r>
            <a:r>
              <a:rPr lang="en-US" altLang="ko-KR" sz="600" b="1" dirty="0"/>
              <a:t>.</a:t>
            </a:r>
            <a:endParaRPr lang="ko-KR" altLang="en-US" sz="600" b="1" dirty="0"/>
          </a:p>
        </p:txBody>
      </p:sp>
    </p:spTree>
    <p:extLst>
      <p:ext uri="{BB962C8B-B14F-4D97-AF65-F5344CB8AC3E}">
        <p14:creationId xmlns:p14="http://schemas.microsoft.com/office/powerpoint/2010/main" val="2123897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2455" y="1369237"/>
            <a:ext cx="9372600" cy="5031563"/>
          </a:xfrm>
          <a:prstGeom prst="rect">
            <a:avLst/>
          </a:prstGeom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C1FAE98-0419-4281-A341-90C17191CECE}"/>
              </a:ext>
            </a:extLst>
          </p:cNvPr>
          <p:cNvCxnSpPr/>
          <p:nvPr/>
        </p:nvCxnSpPr>
        <p:spPr>
          <a:xfrm>
            <a:off x="1392870" y="1127052"/>
            <a:ext cx="10800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6DD3790-B0BC-48B9-B17B-2682BAB1F22E}"/>
              </a:ext>
            </a:extLst>
          </p:cNvPr>
          <p:cNvSpPr txBox="1"/>
          <p:nvPr/>
        </p:nvSpPr>
        <p:spPr>
          <a:xfrm>
            <a:off x="1392870" y="181320"/>
            <a:ext cx="65517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4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>
                <a:solidFill>
                  <a:schemeClr val="tx1"/>
                </a:solidFill>
              </a:rPr>
              <a:t>NAVER CLOUD </a:t>
            </a:r>
            <a:r>
              <a:rPr lang="en-US" altLang="ko-KR" dirty="0" smtClean="0">
                <a:solidFill>
                  <a:schemeClr val="tx1"/>
                </a:solidFill>
              </a:rPr>
              <a:t>PLATFORM 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1E2849C-9D47-4365-94C1-CAEE8A3B4551}"/>
              </a:ext>
            </a:extLst>
          </p:cNvPr>
          <p:cNvSpPr/>
          <p:nvPr/>
        </p:nvSpPr>
        <p:spPr>
          <a:xfrm>
            <a:off x="9104811" y="253578"/>
            <a:ext cx="2403566" cy="6905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077981-5227-410B-A2EF-83107FAA768C}"/>
              </a:ext>
            </a:extLst>
          </p:cNvPr>
          <p:cNvSpPr txBox="1"/>
          <p:nvPr/>
        </p:nvSpPr>
        <p:spPr>
          <a:xfrm>
            <a:off x="9286791" y="389499"/>
            <a:ext cx="21499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solidFill>
                  <a:schemeClr val="bg1"/>
                </a:solidFill>
                <a:latin typeface="+mj-ea"/>
                <a:ea typeface="+mj-ea"/>
              </a:rPr>
              <a:t>전체 상품 라인업</a:t>
            </a:r>
            <a:endParaRPr lang="ko-KR" altLang="en-US" sz="2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6813029" y="4086860"/>
            <a:ext cx="2291781" cy="12014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8941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C1FAE98-0419-4281-A341-90C17191CECE}"/>
              </a:ext>
            </a:extLst>
          </p:cNvPr>
          <p:cNvCxnSpPr/>
          <p:nvPr/>
        </p:nvCxnSpPr>
        <p:spPr>
          <a:xfrm>
            <a:off x="1392870" y="1127052"/>
            <a:ext cx="10800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6DD3790-B0BC-48B9-B17B-2682BAB1F22E}"/>
              </a:ext>
            </a:extLst>
          </p:cNvPr>
          <p:cNvSpPr txBox="1"/>
          <p:nvPr/>
        </p:nvSpPr>
        <p:spPr>
          <a:xfrm>
            <a:off x="1392870" y="181320"/>
            <a:ext cx="65517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4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>
                <a:solidFill>
                  <a:schemeClr val="tx1"/>
                </a:solidFill>
              </a:rPr>
              <a:t>NAVER CLOUD PLATFORM 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F1E2849C-9D47-4365-94C1-CAEE8A3B4551}"/>
              </a:ext>
            </a:extLst>
          </p:cNvPr>
          <p:cNvSpPr/>
          <p:nvPr/>
        </p:nvSpPr>
        <p:spPr>
          <a:xfrm>
            <a:off x="10190784" y="220919"/>
            <a:ext cx="1798890" cy="6905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01077981-5227-410B-A2EF-83107FAA768C}"/>
              </a:ext>
            </a:extLst>
          </p:cNvPr>
          <p:cNvSpPr txBox="1"/>
          <p:nvPr/>
        </p:nvSpPr>
        <p:spPr>
          <a:xfrm>
            <a:off x="10191586" y="349458"/>
            <a:ext cx="1797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chemeClr val="bg1"/>
                </a:solidFill>
                <a:latin typeface="+mj-ea"/>
                <a:ea typeface="+mj-ea"/>
              </a:rPr>
              <a:t>VPC </a:t>
            </a:r>
            <a:r>
              <a:rPr lang="ko-KR" altLang="en-US" sz="2000" dirty="0" smtClean="0">
                <a:solidFill>
                  <a:schemeClr val="bg1"/>
                </a:solidFill>
                <a:latin typeface="+mj-ea"/>
                <a:ea typeface="+mj-ea"/>
              </a:rPr>
              <a:t>구성요소</a:t>
            </a:r>
            <a:endParaRPr lang="ko-KR" altLang="en-US" sz="2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79631" y="1621036"/>
            <a:ext cx="33901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600" b="1" dirty="0">
                <a:solidFill>
                  <a:schemeClr val="accent1"/>
                </a:solidFill>
              </a:rPr>
              <a:t>CDN+</a:t>
            </a:r>
            <a:r>
              <a:rPr lang="en-US" altLang="ko-KR" sz="1600" b="1" dirty="0" smtClean="0">
                <a:solidFill>
                  <a:schemeClr val="accent1"/>
                </a:solidFill>
              </a:rPr>
              <a:t>, </a:t>
            </a:r>
            <a:r>
              <a:rPr lang="en-US" altLang="ko-KR" sz="1600" b="1" dirty="0">
                <a:solidFill>
                  <a:schemeClr val="accent1"/>
                </a:solidFill>
              </a:rPr>
              <a:t>Global CDN </a:t>
            </a:r>
            <a:r>
              <a:rPr lang="ko-KR" altLang="en-US" sz="1600" b="1" dirty="0" smtClean="0">
                <a:solidFill>
                  <a:schemeClr val="accent1"/>
                </a:solidFill>
              </a:rPr>
              <a:t>생성 </a:t>
            </a:r>
            <a:endParaRPr lang="ko-KR" altLang="en-US" sz="1600" b="1" dirty="0">
              <a:solidFill>
                <a:schemeClr val="accent1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906" y="4388031"/>
            <a:ext cx="3671998" cy="76585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8348" y="5142636"/>
            <a:ext cx="3857625" cy="84772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3907" y="5990361"/>
            <a:ext cx="3671998" cy="672567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893906" y="4018157"/>
            <a:ext cx="8114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/>
              <a:t>CDN+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893906" y="5621029"/>
            <a:ext cx="15055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/>
              <a:t>Global CDN </a:t>
            </a:r>
            <a:endParaRPr lang="ko-KR" altLang="en-US" dirty="0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3906" y="2512799"/>
            <a:ext cx="5606746" cy="1200287"/>
          </a:xfrm>
          <a:prstGeom prst="rect">
            <a:avLst/>
          </a:prstGeom>
        </p:spPr>
      </p:pic>
      <p:sp>
        <p:nvSpPr>
          <p:cNvPr id="16" name="오른쪽 화살표 15"/>
          <p:cNvSpPr/>
          <p:nvPr/>
        </p:nvSpPr>
        <p:spPr>
          <a:xfrm>
            <a:off x="4426788" y="5267834"/>
            <a:ext cx="1967915" cy="510775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893906" y="3379568"/>
            <a:ext cx="5606746" cy="333518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화살표 연결선 13"/>
          <p:cNvCxnSpPr>
            <a:stCxn id="17" idx="3"/>
          </p:cNvCxnSpPr>
          <p:nvPr/>
        </p:nvCxnSpPr>
        <p:spPr>
          <a:xfrm>
            <a:off x="6500652" y="3546327"/>
            <a:ext cx="1015716" cy="4691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7516368" y="3423216"/>
            <a:ext cx="272702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CDN</a:t>
            </a:r>
            <a:r>
              <a:rPr lang="ko-KR" altLang="en-US" sz="1000" dirty="0" smtClean="0"/>
              <a:t>이 생성되어 서비스 도메인이 만들어짐</a:t>
            </a:r>
            <a:r>
              <a:rPr lang="en-US" altLang="ko-KR" sz="1000" dirty="0" smtClean="0"/>
              <a:t>.</a:t>
            </a:r>
            <a:endParaRPr lang="ko-KR" altLang="en-US" sz="1000" dirty="0"/>
          </a:p>
        </p:txBody>
      </p:sp>
      <p:sp>
        <p:nvSpPr>
          <p:cNvPr id="21" name="직사각형 20"/>
          <p:cNvSpPr/>
          <p:nvPr/>
        </p:nvSpPr>
        <p:spPr>
          <a:xfrm>
            <a:off x="6792870" y="4702965"/>
            <a:ext cx="6367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 smtClean="0"/>
              <a:t>원본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99701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16CAF07-69BD-4D87-A0E9-35B9986733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4C475882-327D-4F98-8BD3-3463D6CDDBB7}"/>
              </a:ext>
            </a:extLst>
          </p:cNvPr>
          <p:cNvGrpSpPr/>
          <p:nvPr/>
        </p:nvGrpSpPr>
        <p:grpSpPr>
          <a:xfrm>
            <a:off x="489097" y="499731"/>
            <a:ext cx="5061098" cy="2519916"/>
            <a:chOff x="489097" y="499731"/>
            <a:chExt cx="5061098" cy="2519916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B8C84E6D-98DF-40BA-B4DB-E8E1F520413C}"/>
                </a:ext>
              </a:extLst>
            </p:cNvPr>
            <p:cNvSpPr/>
            <p:nvPr/>
          </p:nvSpPr>
          <p:spPr>
            <a:xfrm>
              <a:off x="489097" y="499731"/>
              <a:ext cx="5061098" cy="251991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323E340-3B68-48BC-9A61-D5077BDFEC11}"/>
                </a:ext>
              </a:extLst>
            </p:cNvPr>
            <p:cNvSpPr txBox="1"/>
            <p:nvPr/>
          </p:nvSpPr>
          <p:spPr>
            <a:xfrm>
              <a:off x="691273" y="744279"/>
              <a:ext cx="118974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 smtClean="0">
                  <a:solidFill>
                    <a:schemeClr val="bg1"/>
                  </a:solidFill>
                </a:rPr>
                <a:t>#2, </a:t>
              </a:r>
              <a:endParaRPr lang="ko-KR" altLang="en-US" sz="4000" b="1" dirty="0">
                <a:solidFill>
                  <a:schemeClr val="bg1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378D8F2-6575-4108-8F70-943FABD184EF}"/>
                </a:ext>
              </a:extLst>
            </p:cNvPr>
            <p:cNvSpPr txBox="1"/>
            <p:nvPr/>
          </p:nvSpPr>
          <p:spPr>
            <a:xfrm>
              <a:off x="611955" y="1588324"/>
              <a:ext cx="481093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b="1" dirty="0">
                  <a:solidFill>
                    <a:schemeClr val="bg1"/>
                  </a:solidFill>
                  <a:latin typeface="+mj-ea"/>
                </a:rPr>
                <a:t>Networking Service </a:t>
              </a:r>
              <a:r>
                <a:rPr lang="ko-KR" altLang="en-US" sz="3200" b="1" dirty="0">
                  <a:solidFill>
                    <a:schemeClr val="bg1"/>
                  </a:solidFill>
                  <a:latin typeface="+mj-ea"/>
                </a:rPr>
                <a:t>구성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93905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C1FAE98-0419-4281-A341-90C17191CECE}"/>
              </a:ext>
            </a:extLst>
          </p:cNvPr>
          <p:cNvCxnSpPr/>
          <p:nvPr/>
        </p:nvCxnSpPr>
        <p:spPr>
          <a:xfrm>
            <a:off x="1392870" y="1127052"/>
            <a:ext cx="10800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6DD3790-B0BC-48B9-B17B-2682BAB1F22E}"/>
              </a:ext>
            </a:extLst>
          </p:cNvPr>
          <p:cNvSpPr txBox="1"/>
          <p:nvPr/>
        </p:nvSpPr>
        <p:spPr>
          <a:xfrm>
            <a:off x="1392870" y="181320"/>
            <a:ext cx="65517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4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>
                <a:solidFill>
                  <a:schemeClr val="tx1"/>
                </a:solidFill>
              </a:rPr>
              <a:t>NAVER CLOUD PLATFORM 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9D054CEB-5A86-46A1-BF1E-0D2BDC4F39BD}"/>
              </a:ext>
            </a:extLst>
          </p:cNvPr>
          <p:cNvGrpSpPr/>
          <p:nvPr/>
        </p:nvGrpSpPr>
        <p:grpSpPr>
          <a:xfrm>
            <a:off x="2333393" y="2618385"/>
            <a:ext cx="1853249" cy="787717"/>
            <a:chOff x="1392871" y="2494296"/>
            <a:chExt cx="1853249" cy="787717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17CB812-6290-4D7C-A006-6296A3C7B256}"/>
                </a:ext>
              </a:extLst>
            </p:cNvPr>
            <p:cNvSpPr txBox="1"/>
            <p:nvPr/>
          </p:nvSpPr>
          <p:spPr>
            <a:xfrm>
              <a:off x="1392871" y="2912681"/>
              <a:ext cx="18532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900" dirty="0" smtClean="0"/>
                <a:t>논리적으로</a:t>
              </a:r>
              <a:r>
                <a:rPr lang="en-US" altLang="ko-KR" sz="900" dirty="0" smtClean="0"/>
                <a:t> </a:t>
              </a:r>
              <a:r>
                <a:rPr lang="ko-KR" altLang="en-US" sz="900" dirty="0" smtClean="0"/>
                <a:t>격리된 전용 네트워크</a:t>
              </a:r>
              <a:endParaRPr lang="ko-KR" altLang="en-US" sz="900" dirty="0"/>
            </a:p>
          </p:txBody>
        </p: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78FAF28F-BB42-4554-BEF2-18C92DCAABB9}"/>
                </a:ext>
              </a:extLst>
            </p:cNvPr>
            <p:cNvGrpSpPr/>
            <p:nvPr/>
          </p:nvGrpSpPr>
          <p:grpSpPr>
            <a:xfrm>
              <a:off x="2021440" y="2494296"/>
              <a:ext cx="572484" cy="339971"/>
              <a:chOff x="2021440" y="2494296"/>
              <a:chExt cx="572484" cy="339971"/>
            </a:xfrm>
          </p:grpSpPr>
          <p:cxnSp>
            <p:nvCxnSpPr>
              <p:cNvPr id="9" name="직선 연결선 8">
                <a:extLst>
                  <a:ext uri="{FF2B5EF4-FFF2-40B4-BE49-F238E27FC236}">
                    <a16:creationId xmlns:a16="http://schemas.microsoft.com/office/drawing/2014/main" id="{FC4E1A4C-84CB-4792-B849-A7DBCE6BB81E}"/>
                  </a:ext>
                </a:extLst>
              </p:cNvPr>
              <p:cNvCxnSpPr/>
              <p:nvPr/>
            </p:nvCxnSpPr>
            <p:spPr>
              <a:xfrm>
                <a:off x="2021440" y="2494296"/>
                <a:ext cx="572484" cy="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618FE3C-9611-46B6-AB08-30229325D327}"/>
                  </a:ext>
                </a:extLst>
              </p:cNvPr>
              <p:cNvSpPr txBox="1"/>
              <p:nvPr/>
            </p:nvSpPr>
            <p:spPr>
              <a:xfrm>
                <a:off x="2093521" y="2557268"/>
                <a:ext cx="42832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200" b="1" spc="-15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ea"/>
                    <a:ea typeface="+mj-ea"/>
                  </a:rPr>
                  <a:t>VPC</a:t>
                </a:r>
                <a:endParaRPr lang="ko-KR" altLang="en-US" sz="1200" b="1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endParaRPr>
              </a:p>
            </p:txBody>
          </p:sp>
        </p:grp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9D054CEB-5A86-46A1-BF1E-0D2BDC4F39BD}"/>
              </a:ext>
            </a:extLst>
          </p:cNvPr>
          <p:cNvGrpSpPr/>
          <p:nvPr/>
        </p:nvGrpSpPr>
        <p:grpSpPr>
          <a:xfrm>
            <a:off x="4497477" y="2618385"/>
            <a:ext cx="1853249" cy="787717"/>
            <a:chOff x="1392871" y="2494296"/>
            <a:chExt cx="1853249" cy="787717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17CB812-6290-4D7C-A006-6296A3C7B256}"/>
                </a:ext>
              </a:extLst>
            </p:cNvPr>
            <p:cNvSpPr txBox="1"/>
            <p:nvPr/>
          </p:nvSpPr>
          <p:spPr>
            <a:xfrm>
              <a:off x="1392871" y="2912681"/>
              <a:ext cx="18532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900" dirty="0" smtClean="0"/>
                <a:t>VM </a:t>
              </a:r>
              <a:r>
                <a:rPr lang="ko-KR" altLang="en-US" sz="900" dirty="0" smtClean="0"/>
                <a:t>서버들 간 부하 분산을 위한 </a:t>
              </a:r>
              <a:r>
                <a:rPr lang="en-US" altLang="ko-KR" sz="900" dirty="0" smtClean="0"/>
                <a:t>L4</a:t>
              </a:r>
              <a:endParaRPr lang="ko-KR" altLang="en-US" sz="900" dirty="0"/>
            </a:p>
          </p:txBody>
        </p:sp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78FAF28F-BB42-4554-BEF2-18C92DCAABB9}"/>
                </a:ext>
              </a:extLst>
            </p:cNvPr>
            <p:cNvGrpSpPr/>
            <p:nvPr/>
          </p:nvGrpSpPr>
          <p:grpSpPr>
            <a:xfrm>
              <a:off x="1822616" y="2494296"/>
              <a:ext cx="970138" cy="339971"/>
              <a:chOff x="1822616" y="2494296"/>
              <a:chExt cx="970138" cy="339971"/>
            </a:xfrm>
          </p:grpSpPr>
          <p:cxnSp>
            <p:nvCxnSpPr>
              <p:cNvPr id="35" name="직선 연결선 34">
                <a:extLst>
                  <a:ext uri="{FF2B5EF4-FFF2-40B4-BE49-F238E27FC236}">
                    <a16:creationId xmlns:a16="http://schemas.microsoft.com/office/drawing/2014/main" id="{FC4E1A4C-84CB-4792-B849-A7DBCE6BB81E}"/>
                  </a:ext>
                </a:extLst>
              </p:cNvPr>
              <p:cNvCxnSpPr/>
              <p:nvPr/>
            </p:nvCxnSpPr>
            <p:spPr>
              <a:xfrm>
                <a:off x="2021440" y="2494296"/>
                <a:ext cx="572484" cy="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618FE3C-9611-46B6-AB08-30229325D327}"/>
                  </a:ext>
                </a:extLst>
              </p:cNvPr>
              <p:cNvSpPr txBox="1"/>
              <p:nvPr/>
            </p:nvSpPr>
            <p:spPr>
              <a:xfrm>
                <a:off x="1822616" y="2557268"/>
                <a:ext cx="97013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200" b="1" spc="-15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ea"/>
                    <a:ea typeface="+mj-ea"/>
                  </a:rPr>
                  <a:t>Load Balancer</a:t>
                </a:r>
                <a:endParaRPr lang="ko-KR" altLang="en-US" sz="1200" b="1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endParaRPr>
              </a:p>
            </p:txBody>
          </p:sp>
        </p:grp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9D054CEB-5A86-46A1-BF1E-0D2BDC4F39BD}"/>
              </a:ext>
            </a:extLst>
          </p:cNvPr>
          <p:cNvGrpSpPr/>
          <p:nvPr/>
        </p:nvGrpSpPr>
        <p:grpSpPr>
          <a:xfrm>
            <a:off x="6635431" y="2618385"/>
            <a:ext cx="1853249" cy="649217"/>
            <a:chOff x="1392871" y="2494296"/>
            <a:chExt cx="1853249" cy="649217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117CB812-6290-4D7C-A006-6296A3C7B256}"/>
                </a:ext>
              </a:extLst>
            </p:cNvPr>
            <p:cNvSpPr txBox="1"/>
            <p:nvPr/>
          </p:nvSpPr>
          <p:spPr>
            <a:xfrm>
              <a:off x="1392871" y="2912681"/>
              <a:ext cx="1853249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900" dirty="0" smtClean="0"/>
                <a:t>국내 </a:t>
              </a:r>
              <a:r>
                <a:rPr lang="en-US" altLang="ko-KR" sz="900" dirty="0" smtClean="0"/>
                <a:t>CDN </a:t>
              </a:r>
              <a:r>
                <a:rPr lang="ko-KR" altLang="en-US" sz="900" dirty="0" smtClean="0"/>
                <a:t>서비스</a:t>
              </a:r>
              <a:endParaRPr lang="ko-KR" altLang="en-US" sz="900" dirty="0"/>
            </a:p>
          </p:txBody>
        </p: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78FAF28F-BB42-4554-BEF2-18C92DCAABB9}"/>
                </a:ext>
              </a:extLst>
            </p:cNvPr>
            <p:cNvGrpSpPr/>
            <p:nvPr/>
          </p:nvGrpSpPr>
          <p:grpSpPr>
            <a:xfrm>
              <a:off x="2021440" y="2494296"/>
              <a:ext cx="572484" cy="339971"/>
              <a:chOff x="2021440" y="2494296"/>
              <a:chExt cx="572484" cy="339971"/>
            </a:xfrm>
          </p:grpSpPr>
          <p:cxnSp>
            <p:nvCxnSpPr>
              <p:cNvPr id="41" name="직선 연결선 40">
                <a:extLst>
                  <a:ext uri="{FF2B5EF4-FFF2-40B4-BE49-F238E27FC236}">
                    <a16:creationId xmlns:a16="http://schemas.microsoft.com/office/drawing/2014/main" id="{FC4E1A4C-84CB-4792-B849-A7DBCE6BB81E}"/>
                  </a:ext>
                </a:extLst>
              </p:cNvPr>
              <p:cNvCxnSpPr/>
              <p:nvPr/>
            </p:nvCxnSpPr>
            <p:spPr>
              <a:xfrm>
                <a:off x="2021440" y="2494296"/>
                <a:ext cx="572484" cy="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4618FE3C-9611-46B6-AB08-30229325D327}"/>
                  </a:ext>
                </a:extLst>
              </p:cNvPr>
              <p:cNvSpPr txBox="1"/>
              <p:nvPr/>
            </p:nvSpPr>
            <p:spPr>
              <a:xfrm>
                <a:off x="2079896" y="2557268"/>
                <a:ext cx="45557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200" b="1" spc="-15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ea"/>
                    <a:ea typeface="+mj-ea"/>
                  </a:rPr>
                  <a:t>CDN</a:t>
                </a:r>
                <a:endParaRPr lang="ko-KR" altLang="en-US" sz="1200" b="1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endParaRPr>
              </a:p>
            </p:txBody>
          </p:sp>
        </p:grp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9D054CEB-5A86-46A1-BF1E-0D2BDC4F39BD}"/>
              </a:ext>
            </a:extLst>
          </p:cNvPr>
          <p:cNvGrpSpPr/>
          <p:nvPr/>
        </p:nvGrpSpPr>
        <p:grpSpPr>
          <a:xfrm>
            <a:off x="8760324" y="2618385"/>
            <a:ext cx="1853249" cy="649217"/>
            <a:chOff x="1392871" y="2494296"/>
            <a:chExt cx="1853249" cy="649217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117CB812-6290-4D7C-A006-6296A3C7B256}"/>
                </a:ext>
              </a:extLst>
            </p:cNvPr>
            <p:cNvSpPr txBox="1"/>
            <p:nvPr/>
          </p:nvSpPr>
          <p:spPr>
            <a:xfrm>
              <a:off x="1392871" y="2912681"/>
              <a:ext cx="1853249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900" dirty="0" smtClean="0"/>
                <a:t>글로벌 </a:t>
              </a:r>
              <a:r>
                <a:rPr lang="en-US" altLang="ko-KR" sz="900" dirty="0" smtClean="0"/>
                <a:t>CDN </a:t>
              </a:r>
              <a:r>
                <a:rPr lang="ko-KR" altLang="en-US" sz="900" dirty="0" smtClean="0"/>
                <a:t>서비스</a:t>
              </a:r>
              <a:endParaRPr lang="ko-KR" altLang="en-US" sz="900" dirty="0"/>
            </a:p>
          </p:txBody>
        </p:sp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78FAF28F-BB42-4554-BEF2-18C92DCAABB9}"/>
                </a:ext>
              </a:extLst>
            </p:cNvPr>
            <p:cNvGrpSpPr/>
            <p:nvPr/>
          </p:nvGrpSpPr>
          <p:grpSpPr>
            <a:xfrm>
              <a:off x="1890743" y="2494296"/>
              <a:ext cx="833883" cy="339971"/>
              <a:chOff x="1890743" y="2494296"/>
              <a:chExt cx="833883" cy="339971"/>
            </a:xfrm>
          </p:grpSpPr>
          <p:cxnSp>
            <p:nvCxnSpPr>
              <p:cNvPr id="47" name="직선 연결선 46">
                <a:extLst>
                  <a:ext uri="{FF2B5EF4-FFF2-40B4-BE49-F238E27FC236}">
                    <a16:creationId xmlns:a16="http://schemas.microsoft.com/office/drawing/2014/main" id="{FC4E1A4C-84CB-4792-B849-A7DBCE6BB81E}"/>
                  </a:ext>
                </a:extLst>
              </p:cNvPr>
              <p:cNvCxnSpPr/>
              <p:nvPr/>
            </p:nvCxnSpPr>
            <p:spPr>
              <a:xfrm>
                <a:off x="2021440" y="2494296"/>
                <a:ext cx="572484" cy="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4618FE3C-9611-46B6-AB08-30229325D327}"/>
                  </a:ext>
                </a:extLst>
              </p:cNvPr>
              <p:cNvSpPr txBox="1"/>
              <p:nvPr/>
            </p:nvSpPr>
            <p:spPr>
              <a:xfrm>
                <a:off x="1890743" y="2557268"/>
                <a:ext cx="83388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200" b="1" spc="-15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ea"/>
                    <a:ea typeface="+mj-ea"/>
                  </a:rPr>
                  <a:t>Global CDN</a:t>
                </a:r>
                <a:endParaRPr lang="ko-KR" altLang="en-US" sz="1200" b="1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endParaRPr>
              </a:p>
            </p:txBody>
          </p:sp>
        </p:grp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9D054CEB-5A86-46A1-BF1E-0D2BDC4F39BD}"/>
              </a:ext>
            </a:extLst>
          </p:cNvPr>
          <p:cNvGrpSpPr/>
          <p:nvPr/>
        </p:nvGrpSpPr>
        <p:grpSpPr>
          <a:xfrm>
            <a:off x="2289857" y="5239664"/>
            <a:ext cx="1853249" cy="787717"/>
            <a:chOff x="1392871" y="2494296"/>
            <a:chExt cx="1853249" cy="787717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117CB812-6290-4D7C-A006-6296A3C7B256}"/>
                </a:ext>
              </a:extLst>
            </p:cNvPr>
            <p:cNvSpPr txBox="1"/>
            <p:nvPr/>
          </p:nvSpPr>
          <p:spPr>
            <a:xfrm>
              <a:off x="1392871" y="2912681"/>
              <a:ext cx="18532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900" dirty="0" smtClean="0"/>
                <a:t>외부</a:t>
              </a:r>
              <a:r>
                <a:rPr lang="en-US" altLang="ko-KR" sz="900" dirty="0" smtClean="0"/>
                <a:t> </a:t>
              </a:r>
              <a:r>
                <a:rPr lang="ko-KR" altLang="en-US" sz="900" dirty="0" smtClean="0"/>
                <a:t>네트워크와 </a:t>
              </a:r>
              <a:r>
                <a:rPr lang="en-US" altLang="ko-KR" sz="900" dirty="0" err="1" smtClean="0"/>
                <a:t>Ipsec</a:t>
              </a:r>
              <a:r>
                <a:rPr lang="en-US" altLang="ko-KR" sz="900" dirty="0" smtClean="0"/>
                <a:t> VPN</a:t>
              </a:r>
              <a:r>
                <a:rPr lang="ko-KR" altLang="en-US" sz="900" dirty="0" smtClean="0"/>
                <a:t>으로 연결</a:t>
              </a:r>
              <a:endParaRPr lang="ko-KR" altLang="en-US" sz="900" dirty="0"/>
            </a:p>
          </p:txBody>
        </p: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78FAF28F-BB42-4554-BEF2-18C92DCAABB9}"/>
                </a:ext>
              </a:extLst>
            </p:cNvPr>
            <p:cNvGrpSpPr/>
            <p:nvPr/>
          </p:nvGrpSpPr>
          <p:grpSpPr>
            <a:xfrm>
              <a:off x="1930015" y="2494296"/>
              <a:ext cx="755335" cy="339971"/>
              <a:chOff x="1930015" y="2494296"/>
              <a:chExt cx="755335" cy="339971"/>
            </a:xfrm>
          </p:grpSpPr>
          <p:cxnSp>
            <p:nvCxnSpPr>
              <p:cNvPr id="53" name="직선 연결선 52">
                <a:extLst>
                  <a:ext uri="{FF2B5EF4-FFF2-40B4-BE49-F238E27FC236}">
                    <a16:creationId xmlns:a16="http://schemas.microsoft.com/office/drawing/2014/main" id="{FC4E1A4C-84CB-4792-B849-A7DBCE6BB81E}"/>
                  </a:ext>
                </a:extLst>
              </p:cNvPr>
              <p:cNvCxnSpPr/>
              <p:nvPr/>
            </p:nvCxnSpPr>
            <p:spPr>
              <a:xfrm>
                <a:off x="2021440" y="2494296"/>
                <a:ext cx="572484" cy="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4618FE3C-9611-46B6-AB08-30229325D327}"/>
                  </a:ext>
                </a:extLst>
              </p:cNvPr>
              <p:cNvSpPr txBox="1"/>
              <p:nvPr/>
            </p:nvSpPr>
            <p:spPr>
              <a:xfrm>
                <a:off x="1930015" y="2557268"/>
                <a:ext cx="75533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200" b="1" spc="-15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ea"/>
                    <a:ea typeface="+mj-ea"/>
                  </a:rPr>
                  <a:t>IPsec VPN</a:t>
                </a:r>
                <a:endParaRPr lang="ko-KR" altLang="en-US" sz="1200" b="1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endParaRPr>
              </a:p>
            </p:txBody>
          </p:sp>
        </p:grpSp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9D054CEB-5A86-46A1-BF1E-0D2BDC4F39BD}"/>
              </a:ext>
            </a:extLst>
          </p:cNvPr>
          <p:cNvGrpSpPr/>
          <p:nvPr/>
        </p:nvGrpSpPr>
        <p:grpSpPr>
          <a:xfrm>
            <a:off x="4586636" y="5246721"/>
            <a:ext cx="1853249" cy="649217"/>
            <a:chOff x="1392871" y="2494296"/>
            <a:chExt cx="1853249" cy="649217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117CB812-6290-4D7C-A006-6296A3C7B256}"/>
                </a:ext>
              </a:extLst>
            </p:cNvPr>
            <p:cNvSpPr txBox="1"/>
            <p:nvPr/>
          </p:nvSpPr>
          <p:spPr>
            <a:xfrm>
              <a:off x="1392871" y="2912681"/>
              <a:ext cx="1853249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900" dirty="0" smtClean="0"/>
                <a:t>DNS </a:t>
              </a:r>
              <a:r>
                <a:rPr lang="ko-KR" altLang="en-US" sz="900" dirty="0" smtClean="0"/>
                <a:t>서비스</a:t>
              </a:r>
              <a:endParaRPr lang="ko-KR" altLang="en-US" sz="900" dirty="0"/>
            </a:p>
          </p:txBody>
        </p:sp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id="{78FAF28F-BB42-4554-BEF2-18C92DCAABB9}"/>
                </a:ext>
              </a:extLst>
            </p:cNvPr>
            <p:cNvGrpSpPr/>
            <p:nvPr/>
          </p:nvGrpSpPr>
          <p:grpSpPr>
            <a:xfrm>
              <a:off x="2021440" y="2494296"/>
              <a:ext cx="572484" cy="339971"/>
              <a:chOff x="2021440" y="2494296"/>
              <a:chExt cx="572484" cy="339971"/>
            </a:xfrm>
          </p:grpSpPr>
          <p:cxnSp>
            <p:nvCxnSpPr>
              <p:cNvPr id="59" name="직선 연결선 58">
                <a:extLst>
                  <a:ext uri="{FF2B5EF4-FFF2-40B4-BE49-F238E27FC236}">
                    <a16:creationId xmlns:a16="http://schemas.microsoft.com/office/drawing/2014/main" id="{FC4E1A4C-84CB-4792-B849-A7DBCE6BB81E}"/>
                  </a:ext>
                </a:extLst>
              </p:cNvPr>
              <p:cNvCxnSpPr/>
              <p:nvPr/>
            </p:nvCxnSpPr>
            <p:spPr>
              <a:xfrm>
                <a:off x="2021440" y="2494296"/>
                <a:ext cx="572484" cy="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4618FE3C-9611-46B6-AB08-30229325D327}"/>
                  </a:ext>
                </a:extLst>
              </p:cNvPr>
              <p:cNvSpPr txBox="1"/>
              <p:nvPr/>
            </p:nvSpPr>
            <p:spPr>
              <a:xfrm>
                <a:off x="2086308" y="2557268"/>
                <a:ext cx="44275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200" b="1" spc="-15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ea"/>
                    <a:ea typeface="+mj-ea"/>
                  </a:rPr>
                  <a:t>DNS</a:t>
                </a:r>
                <a:endParaRPr lang="ko-KR" altLang="en-US" sz="1200" b="1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endParaRPr>
              </a:p>
            </p:txBody>
          </p:sp>
        </p:grp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9D054CEB-5A86-46A1-BF1E-0D2BDC4F39BD}"/>
              </a:ext>
            </a:extLst>
          </p:cNvPr>
          <p:cNvGrpSpPr/>
          <p:nvPr/>
        </p:nvGrpSpPr>
        <p:grpSpPr>
          <a:xfrm>
            <a:off x="6689869" y="5239664"/>
            <a:ext cx="1853249" cy="649217"/>
            <a:chOff x="1392871" y="2494296"/>
            <a:chExt cx="1853249" cy="649217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117CB812-6290-4D7C-A006-6296A3C7B256}"/>
                </a:ext>
              </a:extLst>
            </p:cNvPr>
            <p:cNvSpPr txBox="1"/>
            <p:nvPr/>
          </p:nvSpPr>
          <p:spPr>
            <a:xfrm>
              <a:off x="1392871" y="2912681"/>
              <a:ext cx="1853249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900" dirty="0" smtClean="0"/>
                <a:t>DNS </a:t>
              </a:r>
              <a:r>
                <a:rPr lang="ko-KR" altLang="en-US" sz="900" dirty="0" smtClean="0"/>
                <a:t>기반의 </a:t>
              </a:r>
              <a:r>
                <a:rPr lang="ko-KR" altLang="en-US" sz="900" dirty="0" err="1" smtClean="0"/>
                <a:t>리전간</a:t>
              </a:r>
              <a:r>
                <a:rPr lang="ko-KR" altLang="en-US" sz="900" dirty="0" smtClean="0"/>
                <a:t> 로드 </a:t>
              </a:r>
              <a:r>
                <a:rPr lang="ko-KR" altLang="en-US" sz="900" dirty="0" err="1" smtClean="0"/>
                <a:t>밸런싱</a:t>
              </a:r>
              <a:endParaRPr lang="ko-KR" altLang="en-US" sz="900" dirty="0"/>
            </a:p>
          </p:txBody>
        </p:sp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78FAF28F-BB42-4554-BEF2-18C92DCAABB9}"/>
                </a:ext>
              </a:extLst>
            </p:cNvPr>
            <p:cNvGrpSpPr/>
            <p:nvPr/>
          </p:nvGrpSpPr>
          <p:grpSpPr>
            <a:xfrm>
              <a:off x="1607012" y="2494296"/>
              <a:ext cx="1401346" cy="339971"/>
              <a:chOff x="1607012" y="2494296"/>
              <a:chExt cx="1401346" cy="339971"/>
            </a:xfrm>
          </p:grpSpPr>
          <p:cxnSp>
            <p:nvCxnSpPr>
              <p:cNvPr id="65" name="직선 연결선 64">
                <a:extLst>
                  <a:ext uri="{FF2B5EF4-FFF2-40B4-BE49-F238E27FC236}">
                    <a16:creationId xmlns:a16="http://schemas.microsoft.com/office/drawing/2014/main" id="{FC4E1A4C-84CB-4792-B849-A7DBCE6BB81E}"/>
                  </a:ext>
                </a:extLst>
              </p:cNvPr>
              <p:cNvCxnSpPr/>
              <p:nvPr/>
            </p:nvCxnSpPr>
            <p:spPr>
              <a:xfrm>
                <a:off x="2021440" y="2494296"/>
                <a:ext cx="572484" cy="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4618FE3C-9611-46B6-AB08-30229325D327}"/>
                  </a:ext>
                </a:extLst>
              </p:cNvPr>
              <p:cNvSpPr txBox="1"/>
              <p:nvPr/>
            </p:nvSpPr>
            <p:spPr>
              <a:xfrm>
                <a:off x="1607012" y="2557268"/>
                <a:ext cx="140134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200" b="1" spc="-15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ea"/>
                    <a:ea typeface="+mj-ea"/>
                  </a:rPr>
                  <a:t>Global Route Manager</a:t>
                </a:r>
                <a:endParaRPr lang="ko-KR" altLang="en-US" sz="1200" b="1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endParaRPr>
              </a:p>
            </p:txBody>
          </p:sp>
        </p:grpSp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9D054CEB-5A86-46A1-BF1E-0D2BDC4F39BD}"/>
              </a:ext>
            </a:extLst>
          </p:cNvPr>
          <p:cNvGrpSpPr/>
          <p:nvPr/>
        </p:nvGrpSpPr>
        <p:grpSpPr>
          <a:xfrm>
            <a:off x="8788634" y="5239664"/>
            <a:ext cx="1853249" cy="787717"/>
            <a:chOff x="1392871" y="2494296"/>
            <a:chExt cx="1853249" cy="787717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117CB812-6290-4D7C-A006-6296A3C7B256}"/>
                </a:ext>
              </a:extLst>
            </p:cNvPr>
            <p:cNvSpPr txBox="1"/>
            <p:nvPr/>
          </p:nvSpPr>
          <p:spPr>
            <a:xfrm>
              <a:off x="1392871" y="2912681"/>
              <a:ext cx="18532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900" dirty="0" smtClean="0"/>
                <a:t>다수의 </a:t>
              </a:r>
              <a:r>
                <a:rPr lang="en-US" altLang="ko-KR" sz="900" dirty="0" smtClean="0"/>
                <a:t>VM </a:t>
              </a:r>
              <a:r>
                <a:rPr lang="ko-KR" altLang="en-US" sz="900" dirty="0" smtClean="0"/>
                <a:t>서버들이 하나의 공인 </a:t>
              </a:r>
              <a:r>
                <a:rPr lang="en-US" altLang="ko-KR" sz="900" dirty="0" smtClean="0"/>
                <a:t>IP</a:t>
              </a:r>
              <a:r>
                <a:rPr lang="ko-KR" altLang="en-US" sz="900" dirty="0" smtClean="0"/>
                <a:t>로 통신</a:t>
              </a:r>
              <a:endParaRPr lang="ko-KR" altLang="en-US" sz="900" dirty="0"/>
            </a:p>
          </p:txBody>
        </p:sp>
        <p:grpSp>
          <p:nvGrpSpPr>
            <p:cNvPr id="70" name="그룹 69">
              <a:extLst>
                <a:ext uri="{FF2B5EF4-FFF2-40B4-BE49-F238E27FC236}">
                  <a16:creationId xmlns:a16="http://schemas.microsoft.com/office/drawing/2014/main" id="{78FAF28F-BB42-4554-BEF2-18C92DCAABB9}"/>
                </a:ext>
              </a:extLst>
            </p:cNvPr>
            <p:cNvGrpSpPr/>
            <p:nvPr/>
          </p:nvGrpSpPr>
          <p:grpSpPr>
            <a:xfrm>
              <a:off x="1837842" y="2494296"/>
              <a:ext cx="939681" cy="339971"/>
              <a:chOff x="1837842" y="2494296"/>
              <a:chExt cx="939681" cy="339971"/>
            </a:xfrm>
          </p:grpSpPr>
          <p:cxnSp>
            <p:nvCxnSpPr>
              <p:cNvPr id="71" name="직선 연결선 70">
                <a:extLst>
                  <a:ext uri="{FF2B5EF4-FFF2-40B4-BE49-F238E27FC236}">
                    <a16:creationId xmlns:a16="http://schemas.microsoft.com/office/drawing/2014/main" id="{FC4E1A4C-84CB-4792-B849-A7DBCE6BB81E}"/>
                  </a:ext>
                </a:extLst>
              </p:cNvPr>
              <p:cNvCxnSpPr/>
              <p:nvPr/>
            </p:nvCxnSpPr>
            <p:spPr>
              <a:xfrm>
                <a:off x="2021440" y="2494296"/>
                <a:ext cx="572484" cy="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4618FE3C-9611-46B6-AB08-30229325D327}"/>
                  </a:ext>
                </a:extLst>
              </p:cNvPr>
              <p:cNvSpPr txBox="1"/>
              <p:nvPr/>
            </p:nvSpPr>
            <p:spPr>
              <a:xfrm>
                <a:off x="1837842" y="2557268"/>
                <a:ext cx="93968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200" b="1" spc="-15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ea"/>
                    <a:ea typeface="+mj-ea"/>
                  </a:rPr>
                  <a:t>NAT Gateway</a:t>
                </a:r>
                <a:endParaRPr lang="ko-KR" altLang="en-US" sz="1200" b="1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endParaRPr>
              </a:p>
            </p:txBody>
          </p:sp>
        </p:grpSp>
      </p:grp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F1E2849C-9D47-4365-94C1-CAEE8A3B4551}"/>
              </a:ext>
            </a:extLst>
          </p:cNvPr>
          <p:cNvSpPr/>
          <p:nvPr/>
        </p:nvSpPr>
        <p:spPr>
          <a:xfrm>
            <a:off x="8419009" y="220919"/>
            <a:ext cx="3435910" cy="6905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01077981-5227-410B-A2EF-83107FAA768C}"/>
              </a:ext>
            </a:extLst>
          </p:cNvPr>
          <p:cNvSpPr txBox="1"/>
          <p:nvPr/>
        </p:nvSpPr>
        <p:spPr>
          <a:xfrm>
            <a:off x="8610656" y="349458"/>
            <a:ext cx="30780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chemeClr val="bg1"/>
                </a:solidFill>
                <a:latin typeface="+mj-ea"/>
                <a:ea typeface="+mj-ea"/>
              </a:rPr>
              <a:t>Networking Service </a:t>
            </a:r>
            <a:r>
              <a:rPr lang="ko-KR" altLang="en-US" sz="2000" dirty="0" smtClean="0">
                <a:solidFill>
                  <a:schemeClr val="bg1"/>
                </a:solidFill>
                <a:latin typeface="+mj-ea"/>
                <a:ea typeface="+mj-ea"/>
              </a:rPr>
              <a:t>구성</a:t>
            </a:r>
            <a:endParaRPr lang="ko-KR" altLang="en-US" sz="2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8569" y="1719950"/>
            <a:ext cx="714375" cy="67627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2342" y="1680882"/>
            <a:ext cx="895350" cy="80010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58513" y="1704284"/>
            <a:ext cx="756971" cy="745673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57652" y="1773638"/>
            <a:ext cx="1028700" cy="714375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7837" y="4305009"/>
            <a:ext cx="1087793" cy="832495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56717" y="4387105"/>
            <a:ext cx="800100" cy="809625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04630" y="4495102"/>
            <a:ext cx="800100" cy="704850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84332" y="4348018"/>
            <a:ext cx="1038225" cy="828675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2072031" y="4151442"/>
            <a:ext cx="237597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Classic</a:t>
            </a:r>
            <a:r>
              <a:rPr lang="ko-KR" altLang="en-US" sz="1000" dirty="0" smtClean="0"/>
              <a:t>만</a:t>
            </a:r>
            <a:r>
              <a:rPr lang="en-US" altLang="ko-KR" sz="1000" dirty="0" smtClean="0"/>
              <a:t> </a:t>
            </a:r>
            <a:r>
              <a:rPr lang="ko-KR" altLang="en-US" sz="1000" dirty="0" smtClean="0"/>
              <a:t>제공</a:t>
            </a:r>
            <a:r>
              <a:rPr lang="en-US" altLang="ko-KR" sz="1000" dirty="0" smtClean="0"/>
              <a:t>(</a:t>
            </a:r>
            <a:r>
              <a:rPr lang="ko-KR" altLang="en-US" sz="1000" dirty="0" smtClean="0"/>
              <a:t>공공기관 </a:t>
            </a:r>
            <a:r>
              <a:rPr lang="en-US" altLang="ko-KR" sz="1000" dirty="0" smtClean="0"/>
              <a:t>VPC</a:t>
            </a:r>
            <a:r>
              <a:rPr lang="ko-KR" altLang="en-US" sz="1000" dirty="0" smtClean="0"/>
              <a:t>는 제공</a:t>
            </a:r>
            <a:r>
              <a:rPr lang="en-US" altLang="ko-KR" sz="1000" dirty="0" smtClean="0"/>
              <a:t>)</a:t>
            </a:r>
            <a:endParaRPr lang="ko-KR" altLang="en-US" sz="1000" dirty="0"/>
          </a:p>
        </p:txBody>
      </p:sp>
      <p:sp>
        <p:nvSpPr>
          <p:cNvPr id="76" name="TextBox 75"/>
          <p:cNvSpPr txBox="1"/>
          <p:nvPr/>
        </p:nvSpPr>
        <p:spPr>
          <a:xfrm>
            <a:off x="7093753" y="4209169"/>
            <a:ext cx="104547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Classic</a:t>
            </a:r>
            <a:r>
              <a:rPr lang="ko-KR" altLang="en-US" sz="1000" dirty="0" smtClean="0"/>
              <a:t>만</a:t>
            </a:r>
            <a:r>
              <a:rPr lang="en-US" altLang="ko-KR" sz="1000" dirty="0" smtClean="0"/>
              <a:t> </a:t>
            </a:r>
            <a:r>
              <a:rPr lang="ko-KR" altLang="en-US" sz="1000" dirty="0" smtClean="0"/>
              <a:t>제공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4002418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C1FAE98-0419-4281-A341-90C17191CECE}"/>
              </a:ext>
            </a:extLst>
          </p:cNvPr>
          <p:cNvCxnSpPr/>
          <p:nvPr/>
        </p:nvCxnSpPr>
        <p:spPr>
          <a:xfrm>
            <a:off x="1392870" y="1127052"/>
            <a:ext cx="10800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6DD3790-B0BC-48B9-B17B-2682BAB1F22E}"/>
              </a:ext>
            </a:extLst>
          </p:cNvPr>
          <p:cNvSpPr txBox="1"/>
          <p:nvPr/>
        </p:nvSpPr>
        <p:spPr>
          <a:xfrm>
            <a:off x="1392870" y="181320"/>
            <a:ext cx="65517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4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>
                <a:solidFill>
                  <a:schemeClr val="tx1"/>
                </a:solidFill>
              </a:rPr>
              <a:t>NAVER CLOUD PLATFORM 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F1E2849C-9D47-4365-94C1-CAEE8A3B4551}"/>
              </a:ext>
            </a:extLst>
          </p:cNvPr>
          <p:cNvSpPr/>
          <p:nvPr/>
        </p:nvSpPr>
        <p:spPr>
          <a:xfrm>
            <a:off x="10502538" y="220919"/>
            <a:ext cx="1110342" cy="6905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01077981-5227-410B-A2EF-83107FAA768C}"/>
              </a:ext>
            </a:extLst>
          </p:cNvPr>
          <p:cNvSpPr txBox="1"/>
          <p:nvPr/>
        </p:nvSpPr>
        <p:spPr>
          <a:xfrm>
            <a:off x="10747024" y="349458"/>
            <a:ext cx="6864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chemeClr val="bg1"/>
                </a:solidFill>
                <a:latin typeface="+mj-ea"/>
                <a:ea typeface="+mj-ea"/>
              </a:rPr>
              <a:t>VPC</a:t>
            </a:r>
            <a:endParaRPr lang="ko-KR" altLang="en-US" sz="2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79631" y="1621036"/>
            <a:ext cx="33901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600" b="1" dirty="0" smtClean="0">
                <a:solidFill>
                  <a:schemeClr val="accent1"/>
                </a:solidFill>
              </a:rPr>
              <a:t>VPC(Virtual Private Cloud) </a:t>
            </a:r>
            <a:r>
              <a:rPr lang="ko-KR" altLang="en-US" sz="1600" b="1" dirty="0" smtClean="0">
                <a:solidFill>
                  <a:schemeClr val="accent1"/>
                </a:solidFill>
              </a:rPr>
              <a:t>란</a:t>
            </a:r>
            <a:r>
              <a:rPr lang="en-US" altLang="ko-KR" sz="1600" b="1" dirty="0" smtClean="0">
                <a:solidFill>
                  <a:schemeClr val="accent1"/>
                </a:solidFill>
              </a:rPr>
              <a:t>?</a:t>
            </a:r>
            <a:endParaRPr lang="ko-KR" altLang="en-US" sz="1600" b="1" dirty="0">
              <a:solidFill>
                <a:schemeClr val="accent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69168" y="2034714"/>
            <a:ext cx="8648521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 err="1" smtClean="0"/>
              <a:t>퍼블릭</a:t>
            </a:r>
            <a:r>
              <a:rPr lang="ko-KR" altLang="en-US" sz="1200" b="1" dirty="0" smtClean="0"/>
              <a:t> </a:t>
            </a:r>
            <a:r>
              <a:rPr lang="ko-KR" altLang="en-US" sz="1200" b="1" dirty="0" err="1" smtClean="0"/>
              <a:t>클라우드</a:t>
            </a:r>
            <a:r>
              <a:rPr lang="ko-KR" altLang="en-US" sz="1200" b="1" dirty="0" smtClean="0"/>
              <a:t> 상에서 제공되는 고객 전용 사설 네트워크</a:t>
            </a:r>
            <a:endParaRPr lang="en-US" altLang="ko-KR" sz="1200" b="1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 smtClean="0"/>
              <a:t>각각의 </a:t>
            </a:r>
            <a:r>
              <a:rPr lang="en-US" altLang="ko-KR" sz="1200" b="1" dirty="0" smtClean="0"/>
              <a:t>VPC</a:t>
            </a:r>
            <a:r>
              <a:rPr lang="ko-KR" altLang="en-US" sz="1200" b="1" dirty="0" smtClean="0"/>
              <a:t>는 논리적으로 완벽하게 분리되어 있어 다른 사용자의 네트워크와 상호 간섭이 발생하는 영역없이 사용가능</a:t>
            </a:r>
            <a:endParaRPr lang="en-US" altLang="ko-KR" sz="1200" b="1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 smtClean="0"/>
              <a:t>계정마다 최대 </a:t>
            </a:r>
            <a:r>
              <a:rPr lang="en-US" altLang="ko-KR" sz="1200" b="1" dirty="0" smtClean="0"/>
              <a:t>3</a:t>
            </a:r>
            <a:r>
              <a:rPr lang="ko-KR" altLang="en-US" sz="1200" b="1" dirty="0" smtClean="0"/>
              <a:t>개의 </a:t>
            </a:r>
            <a:r>
              <a:rPr lang="en-US" altLang="ko-KR" sz="1200" b="1" dirty="0" smtClean="0"/>
              <a:t>VPC </a:t>
            </a:r>
            <a:r>
              <a:rPr lang="ko-KR" altLang="en-US" sz="1200" b="1" dirty="0" smtClean="0"/>
              <a:t>생성 가능</a:t>
            </a:r>
            <a:endParaRPr lang="en-US" altLang="ko-KR" sz="1200" b="1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 smtClean="0"/>
              <a:t>RFC1918</a:t>
            </a:r>
            <a:r>
              <a:rPr lang="ko-KR" altLang="en-US" sz="1200" b="1" dirty="0" smtClean="0"/>
              <a:t>에 명시된 사설 </a:t>
            </a:r>
            <a:r>
              <a:rPr lang="en-US" altLang="ko-KR" sz="1200" b="1" dirty="0" smtClean="0"/>
              <a:t>IP </a:t>
            </a:r>
            <a:r>
              <a:rPr lang="ko-KR" altLang="en-US" sz="1200" b="1" dirty="0" smtClean="0"/>
              <a:t>주소 대역 제공</a:t>
            </a:r>
            <a:endParaRPr lang="en-US" altLang="ko-KR" sz="1200" b="1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 smtClean="0"/>
              <a:t>10.0.0.0/16 (10.0.0.0 ~ 10.0.255.255)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 smtClean="0"/>
              <a:t>172.16.0.0/16 (172.16.0.0 ~ 172.16.255.255)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 smtClean="0"/>
              <a:t>  192.168.0.0/16 (192.168.0.0 ~ 192.168.255.255)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 smtClean="0"/>
              <a:t>  Subnet</a:t>
            </a:r>
            <a:r>
              <a:rPr lang="ko-KR" altLang="en-US" sz="1200" b="1" dirty="0" smtClean="0"/>
              <a:t>을 이용하여 </a:t>
            </a:r>
            <a:r>
              <a:rPr lang="en-US" altLang="ko-KR" sz="1200" b="1" dirty="0" smtClean="0"/>
              <a:t>VPC </a:t>
            </a:r>
            <a:r>
              <a:rPr lang="ko-KR" altLang="en-US" sz="1200" b="1" dirty="0" smtClean="0"/>
              <a:t>내 네트워크 공간을 세분화 하여 사용</a:t>
            </a:r>
            <a:endParaRPr lang="en-US" altLang="ko-KR" sz="1200" b="1" dirty="0" smtClean="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 smtClean="0"/>
              <a:t>NACL</a:t>
            </a:r>
            <a:r>
              <a:rPr lang="ko-KR" altLang="en-US" sz="1200" b="1" dirty="0" smtClean="0"/>
              <a:t>을 이용하여 </a:t>
            </a:r>
            <a:r>
              <a:rPr lang="en-US" altLang="ko-KR" sz="1200" b="1" dirty="0" smtClean="0"/>
              <a:t>inbound/outbound </a:t>
            </a:r>
            <a:r>
              <a:rPr lang="ko-KR" altLang="en-US" sz="1200" b="1" dirty="0" smtClean="0"/>
              <a:t>네트워크 트래픽을 </a:t>
            </a:r>
            <a:r>
              <a:rPr lang="en-US" altLang="ko-KR" sz="1200" b="1" dirty="0" smtClean="0"/>
              <a:t>Subnet </a:t>
            </a:r>
            <a:r>
              <a:rPr lang="ko-KR" altLang="en-US" sz="1200" b="1" dirty="0" smtClean="0"/>
              <a:t>단위로 </a:t>
            </a:r>
            <a:r>
              <a:rPr lang="ko-KR" altLang="en-US" sz="1200" b="1" dirty="0" err="1" smtClean="0"/>
              <a:t>제어가능</a:t>
            </a:r>
            <a:endParaRPr lang="en-US" altLang="ko-KR" sz="1200" b="1" dirty="0" smtClean="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 smtClean="0"/>
              <a:t>VPC </a:t>
            </a:r>
            <a:r>
              <a:rPr lang="en-US" altLang="ko-KR" sz="1200" b="1" dirty="0" err="1" smtClean="0"/>
              <a:t>Flowlog</a:t>
            </a:r>
            <a:r>
              <a:rPr lang="en-US" altLang="ko-KR" sz="1200" b="1" dirty="0" smtClean="0"/>
              <a:t> </a:t>
            </a:r>
            <a:r>
              <a:rPr lang="ko-KR" altLang="en-US" sz="1200" b="1" dirty="0" smtClean="0"/>
              <a:t>기능을 통해 네트워크 트래픽 정보를 수집</a:t>
            </a:r>
            <a:r>
              <a:rPr lang="en-US" altLang="ko-KR" sz="1200" b="1" dirty="0" smtClean="0"/>
              <a:t>, Object Storage</a:t>
            </a:r>
            <a:r>
              <a:rPr lang="ko-KR" altLang="en-US" sz="1200" b="1" dirty="0" smtClean="0"/>
              <a:t>에 저장</a:t>
            </a:r>
            <a:r>
              <a:rPr lang="en-US" altLang="ko-KR" sz="1200" b="1" dirty="0" smtClean="0"/>
              <a:t> 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 smtClean="0"/>
          </a:p>
        </p:txBody>
      </p:sp>
      <p:sp>
        <p:nvSpPr>
          <p:cNvPr id="62" name="TextBox 61"/>
          <p:cNvSpPr txBox="1"/>
          <p:nvPr/>
        </p:nvSpPr>
        <p:spPr>
          <a:xfrm>
            <a:off x="1132031" y="5155453"/>
            <a:ext cx="33901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600" b="1" dirty="0" smtClean="0">
                <a:solidFill>
                  <a:schemeClr val="accent1"/>
                </a:solidFill>
              </a:rPr>
              <a:t>VPC</a:t>
            </a:r>
            <a:r>
              <a:rPr lang="ko-KR" altLang="en-US" sz="1600" b="1" dirty="0" smtClean="0">
                <a:solidFill>
                  <a:schemeClr val="accent1"/>
                </a:solidFill>
              </a:rPr>
              <a:t>구성요소</a:t>
            </a:r>
            <a:endParaRPr lang="ko-KR" altLang="en-US" sz="1600" b="1" dirty="0">
              <a:solidFill>
                <a:schemeClr val="accent1"/>
              </a:solidFill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1097313" y="5647503"/>
            <a:ext cx="70647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ko-KR" sz="1200" b="1" dirty="0"/>
              <a:t>VPC, Subnet, NAT Gateway, Route Table</a:t>
            </a:r>
            <a:r>
              <a:rPr lang="en-US" altLang="ko-KR" sz="1200" b="1" dirty="0" smtClean="0"/>
              <a:t>, </a:t>
            </a:r>
            <a:r>
              <a:rPr lang="en-US" altLang="ko-KR" sz="1200" b="1" dirty="0"/>
              <a:t>NACL, Virtual Private Gateway, VPC Peering</a:t>
            </a:r>
            <a:endParaRPr lang="en-US" altLang="ko-KR" sz="1200" b="1" dirty="0" smtClean="0"/>
          </a:p>
        </p:txBody>
      </p:sp>
    </p:spTree>
    <p:extLst>
      <p:ext uri="{BB962C8B-B14F-4D97-AF65-F5344CB8AC3E}">
        <p14:creationId xmlns:p14="http://schemas.microsoft.com/office/powerpoint/2010/main" val="446645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C1FAE98-0419-4281-A341-90C17191CECE}"/>
              </a:ext>
            </a:extLst>
          </p:cNvPr>
          <p:cNvCxnSpPr/>
          <p:nvPr/>
        </p:nvCxnSpPr>
        <p:spPr>
          <a:xfrm>
            <a:off x="1392870" y="1127052"/>
            <a:ext cx="10800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6DD3790-B0BC-48B9-B17B-2682BAB1F22E}"/>
              </a:ext>
            </a:extLst>
          </p:cNvPr>
          <p:cNvSpPr txBox="1"/>
          <p:nvPr/>
        </p:nvSpPr>
        <p:spPr>
          <a:xfrm>
            <a:off x="1392870" y="181320"/>
            <a:ext cx="65517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4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>
                <a:solidFill>
                  <a:schemeClr val="tx1"/>
                </a:solidFill>
              </a:rPr>
              <a:t>NAVER CLOUD PLATFORM 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F1E2849C-9D47-4365-94C1-CAEE8A3B4551}"/>
              </a:ext>
            </a:extLst>
          </p:cNvPr>
          <p:cNvSpPr/>
          <p:nvPr/>
        </p:nvSpPr>
        <p:spPr>
          <a:xfrm>
            <a:off x="10190784" y="220919"/>
            <a:ext cx="1798890" cy="6905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01077981-5227-410B-A2EF-83107FAA768C}"/>
              </a:ext>
            </a:extLst>
          </p:cNvPr>
          <p:cNvSpPr txBox="1"/>
          <p:nvPr/>
        </p:nvSpPr>
        <p:spPr>
          <a:xfrm>
            <a:off x="10191586" y="349458"/>
            <a:ext cx="1797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chemeClr val="bg1"/>
                </a:solidFill>
                <a:latin typeface="+mj-ea"/>
                <a:ea typeface="+mj-ea"/>
              </a:rPr>
              <a:t>VPC </a:t>
            </a:r>
            <a:r>
              <a:rPr lang="ko-KR" altLang="en-US" sz="2000" dirty="0" smtClean="0">
                <a:solidFill>
                  <a:schemeClr val="bg1"/>
                </a:solidFill>
                <a:latin typeface="+mj-ea"/>
                <a:ea typeface="+mj-ea"/>
              </a:rPr>
              <a:t>구성요소</a:t>
            </a:r>
            <a:endParaRPr lang="ko-KR" altLang="en-US" sz="2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79631" y="1776484"/>
            <a:ext cx="33901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600" b="1" dirty="0" smtClean="0">
                <a:solidFill>
                  <a:schemeClr val="accent1"/>
                </a:solidFill>
              </a:rPr>
              <a:t>NACL </a:t>
            </a:r>
            <a:r>
              <a:rPr lang="ko-KR" altLang="en-US" sz="1600" b="1" dirty="0" smtClean="0">
                <a:solidFill>
                  <a:schemeClr val="accent1"/>
                </a:solidFill>
              </a:rPr>
              <a:t>이란</a:t>
            </a:r>
            <a:r>
              <a:rPr lang="en-US" altLang="ko-KR" sz="1600" b="1" dirty="0" smtClean="0">
                <a:solidFill>
                  <a:schemeClr val="accent1"/>
                </a:solidFill>
              </a:rPr>
              <a:t>?</a:t>
            </a:r>
            <a:endParaRPr lang="ko-KR" altLang="en-US" sz="1600" b="1" dirty="0">
              <a:solidFill>
                <a:schemeClr val="accent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69168" y="2124852"/>
            <a:ext cx="527580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/>
              <a:t>Network Access Control List</a:t>
            </a:r>
            <a:r>
              <a:rPr lang="ko-KR" altLang="en-US" sz="1200" b="1" dirty="0"/>
              <a:t>의 약자로 </a:t>
            </a:r>
            <a:r>
              <a:rPr lang="en-US" altLang="ko-KR" sz="1200" b="1" dirty="0"/>
              <a:t>VPC</a:t>
            </a:r>
            <a:r>
              <a:rPr lang="ko-KR" altLang="en-US" sz="1200" b="1" dirty="0"/>
              <a:t>의 보안을 강화시키는 </a:t>
            </a:r>
            <a:r>
              <a:rPr lang="ko-KR" altLang="en-US" sz="1200" b="1" dirty="0" smtClean="0"/>
              <a:t>요소</a:t>
            </a:r>
            <a:endParaRPr lang="en-US" altLang="ko-KR" sz="1200" b="1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/>
              <a:t>Allow/Deny </a:t>
            </a:r>
            <a:r>
              <a:rPr lang="ko-KR" altLang="en-US" sz="1200" b="1" dirty="0"/>
              <a:t>모두 설정 가능</a:t>
            </a:r>
            <a:r>
              <a:rPr lang="en-US" altLang="ko-KR" sz="1200" b="1" dirty="0"/>
              <a:t>, </a:t>
            </a:r>
            <a:r>
              <a:rPr lang="ko-KR" altLang="en-US" sz="1200" b="1" dirty="0"/>
              <a:t>상태 </a:t>
            </a:r>
            <a:r>
              <a:rPr lang="ko-KR" altLang="en-US" sz="1200" b="1" dirty="0" err="1"/>
              <a:t>비저장</a:t>
            </a:r>
            <a:r>
              <a:rPr lang="ko-KR" altLang="en-US" sz="1200" b="1" dirty="0"/>
              <a:t> 방식 </a:t>
            </a:r>
            <a:endParaRPr lang="en-US" altLang="ko-KR" sz="12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 smtClean="0"/>
              <a:t>ACG vs NACL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9527" y="3048155"/>
            <a:ext cx="7119341" cy="1986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086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C1FAE98-0419-4281-A341-90C17191CECE}"/>
              </a:ext>
            </a:extLst>
          </p:cNvPr>
          <p:cNvCxnSpPr/>
          <p:nvPr/>
        </p:nvCxnSpPr>
        <p:spPr>
          <a:xfrm>
            <a:off x="1392870" y="1127052"/>
            <a:ext cx="10800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6DD3790-B0BC-48B9-B17B-2682BAB1F22E}"/>
              </a:ext>
            </a:extLst>
          </p:cNvPr>
          <p:cNvSpPr txBox="1"/>
          <p:nvPr/>
        </p:nvSpPr>
        <p:spPr>
          <a:xfrm>
            <a:off x="1392870" y="181320"/>
            <a:ext cx="65517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4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>
                <a:solidFill>
                  <a:schemeClr val="tx1"/>
                </a:solidFill>
              </a:rPr>
              <a:t>NAVER CLOUD PLATFORM 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F1E2849C-9D47-4365-94C1-CAEE8A3B4551}"/>
              </a:ext>
            </a:extLst>
          </p:cNvPr>
          <p:cNvSpPr/>
          <p:nvPr/>
        </p:nvSpPr>
        <p:spPr>
          <a:xfrm>
            <a:off x="10190784" y="220919"/>
            <a:ext cx="1798890" cy="6905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01077981-5227-410B-A2EF-83107FAA768C}"/>
              </a:ext>
            </a:extLst>
          </p:cNvPr>
          <p:cNvSpPr txBox="1"/>
          <p:nvPr/>
        </p:nvSpPr>
        <p:spPr>
          <a:xfrm>
            <a:off x="10191586" y="349458"/>
            <a:ext cx="1797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chemeClr val="bg1"/>
                </a:solidFill>
                <a:latin typeface="+mj-ea"/>
                <a:ea typeface="+mj-ea"/>
              </a:rPr>
              <a:t>VPC </a:t>
            </a:r>
            <a:r>
              <a:rPr lang="ko-KR" altLang="en-US" sz="2000" dirty="0" smtClean="0">
                <a:solidFill>
                  <a:schemeClr val="bg1"/>
                </a:solidFill>
                <a:latin typeface="+mj-ea"/>
                <a:ea typeface="+mj-ea"/>
              </a:rPr>
              <a:t>구성요소</a:t>
            </a:r>
            <a:endParaRPr lang="ko-KR" altLang="en-US" sz="2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1132031" y="1631965"/>
            <a:ext cx="33901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600" b="1" dirty="0" smtClean="0">
                <a:solidFill>
                  <a:schemeClr val="accent1"/>
                </a:solidFill>
              </a:rPr>
              <a:t>Subnet </a:t>
            </a:r>
            <a:r>
              <a:rPr lang="ko-KR" altLang="en-US" sz="1600" b="1" dirty="0" smtClean="0">
                <a:solidFill>
                  <a:schemeClr val="accent1"/>
                </a:solidFill>
              </a:rPr>
              <a:t>이란</a:t>
            </a:r>
            <a:endParaRPr lang="ko-KR" altLang="en-US" sz="1600" b="1" dirty="0">
              <a:solidFill>
                <a:schemeClr val="accent1"/>
              </a:solidFill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1097313" y="1993395"/>
            <a:ext cx="793678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/>
              <a:t>VPC </a:t>
            </a:r>
            <a:r>
              <a:rPr lang="ko-KR" altLang="en-US" sz="1200" b="1" dirty="0"/>
              <a:t>네트워크 대역 공간을 세분화하여 </a:t>
            </a:r>
            <a:r>
              <a:rPr lang="ko-KR" altLang="en-US" sz="1200" b="1" dirty="0" smtClean="0"/>
              <a:t>사용</a:t>
            </a:r>
            <a:endParaRPr lang="en-US" altLang="ko-KR" sz="1200" b="1" dirty="0" smtClean="0"/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 smtClean="0"/>
              <a:t>인터넷 </a:t>
            </a:r>
            <a:r>
              <a:rPr lang="ko-KR" altLang="en-US" sz="1200" b="1" dirty="0"/>
              <a:t>게이트웨이</a:t>
            </a:r>
            <a:r>
              <a:rPr lang="en-US" altLang="ko-KR" sz="1200" b="1" dirty="0"/>
              <a:t>, NAT </a:t>
            </a:r>
            <a:r>
              <a:rPr lang="ko-KR" altLang="en-US" sz="1200" b="1" dirty="0"/>
              <a:t>게이트웨이용 </a:t>
            </a:r>
            <a:r>
              <a:rPr lang="ko-KR" altLang="en-US" sz="1200" b="1" dirty="0" err="1"/>
              <a:t>서브넷을</a:t>
            </a:r>
            <a:r>
              <a:rPr lang="ko-KR" altLang="en-US" sz="1200" b="1" dirty="0"/>
              <a:t> 별도로 생성하여 외부 인터넷과의 통신을 조절할 수 </a:t>
            </a:r>
            <a:r>
              <a:rPr lang="ko-KR" altLang="en-US" sz="1200" b="1" dirty="0" smtClean="0"/>
              <a:t>있음</a:t>
            </a:r>
            <a:endParaRPr lang="en-US" altLang="ko-KR" sz="1200" b="1" dirty="0" smtClean="0"/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/>
              <a:t>NACL</a:t>
            </a:r>
            <a:r>
              <a:rPr lang="ko-KR" altLang="en-US" sz="1200" b="1" dirty="0"/>
              <a:t>을 이용하여 </a:t>
            </a:r>
            <a:r>
              <a:rPr lang="en-US" altLang="ko-KR" sz="1200" b="1" dirty="0" smtClean="0"/>
              <a:t>inbound/outbound </a:t>
            </a:r>
            <a:r>
              <a:rPr lang="ko-KR" altLang="en-US" sz="1200" b="1" dirty="0"/>
              <a:t>네트워크 트래픽을 </a:t>
            </a:r>
            <a:r>
              <a:rPr lang="en-US" altLang="ko-KR" sz="1200" b="1" dirty="0"/>
              <a:t>Subnet </a:t>
            </a:r>
            <a:r>
              <a:rPr lang="ko-KR" altLang="en-US" sz="1200" b="1" dirty="0"/>
              <a:t>단위로 제어 </a:t>
            </a:r>
            <a:r>
              <a:rPr lang="ko-KR" altLang="en-US" sz="1200" b="1" dirty="0" smtClean="0"/>
              <a:t>가능</a:t>
            </a:r>
            <a:endParaRPr lang="en-US" altLang="ko-KR" sz="1200" b="1" dirty="0"/>
          </a:p>
          <a:p>
            <a:pPr marL="1085850" lvl="2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 smtClean="0">
                <a:solidFill>
                  <a:srgbClr val="FFC000"/>
                </a:solidFill>
              </a:rPr>
              <a:t>Public Subnet</a:t>
            </a:r>
            <a:r>
              <a:rPr lang="en-US" altLang="ko-KR" sz="1200" b="1" dirty="0" smtClean="0"/>
              <a:t>: </a:t>
            </a:r>
            <a:r>
              <a:rPr lang="ko-KR" altLang="en-US" sz="1200" b="1" dirty="0" smtClean="0"/>
              <a:t>서버만 위치시킬 수 있으며 서버에 공인 </a:t>
            </a:r>
            <a:r>
              <a:rPr lang="en-US" altLang="ko-KR" sz="1200" b="1" dirty="0" smtClean="0"/>
              <a:t>IP</a:t>
            </a:r>
            <a:r>
              <a:rPr lang="ko-KR" altLang="en-US" sz="1200" b="1" dirty="0" smtClean="0"/>
              <a:t>를 부여할 수 있다</a:t>
            </a:r>
            <a:r>
              <a:rPr lang="en-US" altLang="ko-KR" sz="1200" b="1" dirty="0" smtClean="0"/>
              <a:t>.</a:t>
            </a:r>
          </a:p>
          <a:p>
            <a:pPr marL="1085850" lvl="2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 smtClean="0">
                <a:solidFill>
                  <a:srgbClr val="FFC000"/>
                </a:solidFill>
              </a:rPr>
              <a:t>Private Subnet</a:t>
            </a:r>
            <a:r>
              <a:rPr lang="en-US" altLang="ko-KR" sz="1200" b="1" dirty="0" smtClean="0"/>
              <a:t>: </a:t>
            </a:r>
            <a:r>
              <a:rPr lang="ko-KR" altLang="en-US" sz="1200" b="1" dirty="0" smtClean="0"/>
              <a:t>서버 혹은 </a:t>
            </a:r>
            <a:r>
              <a:rPr lang="ko-KR" altLang="en-US" sz="1200" b="1" dirty="0" err="1" smtClean="0"/>
              <a:t>로드밸런서를</a:t>
            </a:r>
            <a:r>
              <a:rPr lang="ko-KR" altLang="en-US" sz="1200" b="1" dirty="0" smtClean="0"/>
              <a:t> 위치시킬 수 있다</a:t>
            </a:r>
            <a:r>
              <a:rPr lang="en-US" altLang="ko-KR" sz="1200" b="1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22037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2020GREENGRAY">
      <a:dk1>
        <a:sysClr val="windowText" lastClr="000000"/>
      </a:dk1>
      <a:lt1>
        <a:sysClr val="window" lastClr="FFFFFF"/>
      </a:lt1>
      <a:dk2>
        <a:srgbClr val="A5A5A5"/>
      </a:dk2>
      <a:lt2>
        <a:srgbClr val="E7E6E6"/>
      </a:lt2>
      <a:accent1>
        <a:srgbClr val="34AF27"/>
      </a:accent1>
      <a:accent2>
        <a:srgbClr val="5D7F60"/>
      </a:accent2>
      <a:accent3>
        <a:srgbClr val="E8C7A0"/>
      </a:accent3>
      <a:accent4>
        <a:srgbClr val="9299A2"/>
      </a:accent4>
      <a:accent5>
        <a:srgbClr val="C8BDB4"/>
      </a:accent5>
      <a:accent6>
        <a:srgbClr val="7F766A"/>
      </a:accent6>
      <a:hlink>
        <a:srgbClr val="262626"/>
      </a:hlink>
      <a:folHlink>
        <a:srgbClr val="262626"/>
      </a:folHlink>
    </a:clrScheme>
    <a:fontScheme name="요즘 유행 스타일">
      <a:majorFont>
        <a:latin typeface="Arial Nova"/>
        <a:ea typeface="나눔스퀘어 Bold"/>
        <a:cs typeface=""/>
      </a:majorFont>
      <a:minorFont>
        <a:latin typeface="Arial Nova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7953</TotalTime>
  <Words>2085</Words>
  <Application>Microsoft Office PowerPoint</Application>
  <PresentationFormat>와이드스크린</PresentationFormat>
  <Paragraphs>381</Paragraphs>
  <Slides>40</Slides>
  <Notes>39</Notes>
  <HiddenSlides>0</HiddenSlides>
  <MMClips>0</MMClips>
  <ScaleCrop>false</ScaleCrop>
  <HeadingPairs>
    <vt:vector size="8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40</vt:i4>
      </vt:variant>
      <vt:variant>
        <vt:lpstr>재구성한 쇼</vt:lpstr>
      </vt:variant>
      <vt:variant>
        <vt:i4>1</vt:i4>
      </vt:variant>
    </vt:vector>
  </HeadingPairs>
  <TitlesOfParts>
    <vt:vector size="51" baseType="lpstr">
      <vt:lpstr>Arial Nova</vt:lpstr>
      <vt:lpstr>Lato</vt:lpstr>
      <vt:lpstr>Roboto</vt:lpstr>
      <vt:lpstr>나눔스퀘어 Bold</vt:lpstr>
      <vt:lpstr>나눔스퀘어 Light</vt:lpstr>
      <vt:lpstr>Malgun Gothic</vt:lpstr>
      <vt:lpstr>Malgun Gothic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재구성한 쇼 1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GoodusData</cp:lastModifiedBy>
  <cp:revision>158</cp:revision>
  <dcterms:created xsi:type="dcterms:W3CDTF">2020-04-13T00:08:17Z</dcterms:created>
  <dcterms:modified xsi:type="dcterms:W3CDTF">2022-04-06T13:49:42Z</dcterms:modified>
</cp:coreProperties>
</file>